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00" r:id="rId3"/>
    <p:sldId id="298" r:id="rId4"/>
    <p:sldId id="294" r:id="rId5"/>
    <p:sldId id="299" r:id="rId6"/>
    <p:sldId id="257" r:id="rId7"/>
    <p:sldId id="261" r:id="rId8"/>
    <p:sldId id="264" r:id="rId9"/>
    <p:sldId id="290" r:id="rId10"/>
    <p:sldId id="263" r:id="rId11"/>
    <p:sldId id="259" r:id="rId12"/>
    <p:sldId id="260" r:id="rId13"/>
    <p:sldId id="268" r:id="rId14"/>
    <p:sldId id="266" r:id="rId15"/>
    <p:sldId id="267" r:id="rId16"/>
    <p:sldId id="265" r:id="rId17"/>
    <p:sldId id="269" r:id="rId18"/>
    <p:sldId id="270" r:id="rId19"/>
    <p:sldId id="291" r:id="rId20"/>
    <p:sldId id="271" r:id="rId21"/>
    <p:sldId id="275" r:id="rId22"/>
    <p:sldId id="276" r:id="rId23"/>
    <p:sldId id="277" r:id="rId24"/>
    <p:sldId id="278" r:id="rId25"/>
    <p:sldId id="284" r:id="rId26"/>
    <p:sldId id="286" r:id="rId27"/>
    <p:sldId id="289" r:id="rId28"/>
    <p:sldId id="287" r:id="rId29"/>
    <p:sldId id="288" r:id="rId30"/>
    <p:sldId id="282" r:id="rId31"/>
    <p:sldId id="283" r:id="rId32"/>
    <p:sldId id="285" r:id="rId33"/>
    <p:sldId id="295" r:id="rId34"/>
    <p:sldId id="292" r:id="rId35"/>
    <p:sldId id="293" r:id="rId36"/>
    <p:sldId id="297" r:id="rId37"/>
    <p:sldId id="296" r:id="rId38"/>
    <p:sldId id="301" r:id="rId39"/>
  </p:sldIdLst>
  <p:sldSz cx="9144000" cy="6858000" type="screen4x3"/>
  <p:notesSz cx="7162800" cy="97043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ECF1F8"/>
    <a:srgbClr val="0000FF"/>
    <a:srgbClr val="FF0066"/>
    <a:srgbClr val="FF0000"/>
    <a:srgbClr val="B4B000"/>
    <a:srgbClr val="CCCC00"/>
    <a:srgbClr val="D5DA00"/>
    <a:srgbClr val="7CA1CE"/>
    <a:srgbClr val="FF5050"/>
    <a:srgbClr val="CC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Style foncé 1 - Accentuation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1" autoAdjust="0"/>
    <p:restoredTop sz="94660"/>
  </p:normalViewPr>
  <p:slideViewPr>
    <p:cSldViewPr>
      <p:cViewPr varScale="1">
        <p:scale>
          <a:sx n="83" d="100"/>
          <a:sy n="83" d="100"/>
        </p:scale>
        <p:origin x="-9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C3561-AA57-4C37-BE04-EB8E72CFBD86}" type="datetimeFigureOut">
              <a:rPr lang="fr-FR" smtClean="0"/>
              <a:pPr/>
              <a:t>15/10/2010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7BE66-7EFB-4CCB-A614-A4E13B86E511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cation.gouv.fr/botexte/bo010614/MENE0101237N.htm" TargetMode="External"/><Relationship Id="rId3" Type="http://schemas.openxmlformats.org/officeDocument/2006/relationships/hyperlink" Target="http://www.education.gouv.fr/cid52845/mene1017902n.html" TargetMode="External"/><Relationship Id="rId7" Type="http://schemas.openxmlformats.org/officeDocument/2006/relationships/hyperlink" Target="http://www.snes.edu/CONSULTATION-DU-SNES-SUR-LES,19279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tion.gouv.fr/cid51334/mene1007239a.html" TargetMode="External"/><Relationship Id="rId5" Type="http://schemas.openxmlformats.org/officeDocument/2006/relationships/hyperlink" Target="http://www.education.gouv.fr/cid51335/mene1007260a.html" TargetMode="External"/><Relationship Id="rId10" Type="http://schemas.openxmlformats.org/officeDocument/2006/relationships/slide" Target="slide3.xml"/><Relationship Id="rId4" Type="http://schemas.openxmlformats.org/officeDocument/2006/relationships/hyperlink" Target="http://www.education.gouv.fr/cid51336/mene1007245a.html" TargetMode="External"/><Relationship Id="rId9" Type="http://schemas.openxmlformats.org/officeDocument/2006/relationships/hyperlink" Target="http://www.snes.edu/Ateliers-des-colleges-et-des,5807.html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nes.edu/Analyse-du-programme-LV-du-cycle,19366.html" TargetMode="External"/><Relationship Id="rId13" Type="http://schemas.openxmlformats.org/officeDocument/2006/relationships/hyperlink" Target="http://www.snes.edu/Reussite-des-eleves-selection-et.html" TargetMode="External"/><Relationship Id="rId18" Type="http://schemas.openxmlformats.org/officeDocument/2006/relationships/slide" Target="slide12.xml"/><Relationship Id="rId3" Type="http://schemas.openxmlformats.org/officeDocument/2006/relationships/hyperlink" Target="http://www.education.gouv.fr/cid53318/mene1019760a.html" TargetMode="External"/><Relationship Id="rId21" Type="http://schemas.openxmlformats.org/officeDocument/2006/relationships/slide" Target="slide19.xml"/><Relationship Id="rId7" Type="http://schemas.openxmlformats.org/officeDocument/2006/relationships/hyperlink" Target="http://www.education.gouv.fr/cid53320/mene1019796a.html" TargetMode="External"/><Relationship Id="rId12" Type="http://schemas.openxmlformats.org/officeDocument/2006/relationships/hyperlink" Target="http://media.education.gouv.fr/file/reforme_lycee/31/2/Le-nouveau-lycee-accompagnement-personnalise_135312.pdf" TargetMode="External"/><Relationship Id="rId17" Type="http://schemas.openxmlformats.org/officeDocument/2006/relationships/slide" Target="slide11.xml"/><Relationship Id="rId2" Type="http://schemas.openxmlformats.org/officeDocument/2006/relationships/image" Target="../media/image2.jpeg"/><Relationship Id="rId16" Type="http://schemas.openxmlformats.org/officeDocument/2006/relationships/slide" Target="slide17.xml"/><Relationship Id="rId20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nes.edu/Note-du-groupe-histoire-geo-pour.html" TargetMode="External"/><Relationship Id="rId11" Type="http://schemas.openxmlformats.org/officeDocument/2006/relationships/hyperlink" Target="http://www.education.gouv.fr/cid50471/mene1002847c.html" TargetMode="External"/><Relationship Id="rId5" Type="http://schemas.openxmlformats.org/officeDocument/2006/relationships/hyperlink" Target="http://www.education.gouv.fr/cid53319/mene1019675a.html" TargetMode="External"/><Relationship Id="rId15" Type="http://schemas.openxmlformats.org/officeDocument/2006/relationships/slide" Target="slide16.xml"/><Relationship Id="rId10" Type="http://schemas.openxmlformats.org/officeDocument/2006/relationships/hyperlink" Target="http://media.eduscol.education.fr/file/consultation/94/2/seconde-projet_prog_2010_ECJS_143942.pdf" TargetMode="External"/><Relationship Id="rId19" Type="http://schemas.openxmlformats.org/officeDocument/2006/relationships/slide" Target="slide13.xml"/><Relationship Id="rId4" Type="http://schemas.openxmlformats.org/officeDocument/2006/relationships/hyperlink" Target="http://www.snes.edu/Le-nouveau-programme-des-1eres.html" TargetMode="External"/><Relationship Id="rId9" Type="http://schemas.openxmlformats.org/officeDocument/2006/relationships/hyperlink" Target="http://www.education.gouv.fr/botexte/hs06020829/MENE0201540A.htm" TargetMode="External"/><Relationship Id="rId14" Type="http://schemas.openxmlformats.org/officeDocument/2006/relationships/slide" Target="slide15.xml"/><Relationship Id="rId22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hyperlink" Target="http://www.snes.edu/Le-nouveau-programme-de-1ere-L-en.html" TargetMode="External"/><Relationship Id="rId18" Type="http://schemas.openxmlformats.org/officeDocument/2006/relationships/hyperlink" Target="http://www.snes.edu/Analyse-des-projets-de-programmes.html" TargetMode="External"/><Relationship Id="rId3" Type="http://schemas.openxmlformats.org/officeDocument/2006/relationships/slide" Target="slide15.xml"/><Relationship Id="rId21" Type="http://schemas.openxmlformats.org/officeDocument/2006/relationships/slide" Target="slide19.xml"/><Relationship Id="rId7" Type="http://schemas.openxmlformats.org/officeDocument/2006/relationships/slide" Target="slide11.xml"/><Relationship Id="rId12" Type="http://schemas.openxmlformats.org/officeDocument/2006/relationships/hyperlink" Target="http://www.education.gouv.fr/cid53318/mene1019760a.html" TargetMode="External"/><Relationship Id="rId17" Type="http://schemas.openxmlformats.org/officeDocument/2006/relationships/hyperlink" Target="http://media.education.gouv.fr/file/special_9/20/9/mathsES+L_155209.pdf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www.snes.edu/CONSULTATION-DU-SNES-SUR-LES,19279.html" TargetMode="External"/><Relationship Id="rId20" Type="http://schemas.openxmlformats.org/officeDocument/2006/relationships/hyperlink" Target="http://www.snes.edu/Analyse-du-programme-LV-du-cycle,19366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hyperlink" Target="http://www.snes.edu/Nouveaux-programmes-de-SVT.html" TargetMode="External"/><Relationship Id="rId5" Type="http://schemas.openxmlformats.org/officeDocument/2006/relationships/slide" Target="slide17.xml"/><Relationship Id="rId15" Type="http://schemas.openxmlformats.org/officeDocument/2006/relationships/hyperlink" Target="http://www.education.gouv.fr/cid53325/mene1019677a.html" TargetMode="External"/><Relationship Id="rId10" Type="http://schemas.openxmlformats.org/officeDocument/2006/relationships/hyperlink" Target="http://www.education.gouv.fr/cid53323/mene1019645a.html" TargetMode="External"/><Relationship Id="rId19" Type="http://schemas.openxmlformats.org/officeDocument/2006/relationships/hyperlink" Target="http://www.education.gouv.fr/cid53320/mene1019796a.html" TargetMode="External"/><Relationship Id="rId4" Type="http://schemas.openxmlformats.org/officeDocument/2006/relationships/slide" Target="slide16.xml"/><Relationship Id="rId9" Type="http://schemas.openxmlformats.org/officeDocument/2006/relationships/slide" Target="slide14.xml"/><Relationship Id="rId14" Type="http://schemas.openxmlformats.org/officeDocument/2006/relationships/hyperlink" Target="http://www.education.gouv.fr/cid53324/mene1019738a.html" TargetMode="External"/><Relationship Id="rId22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hyperlink" Target="http://www.snes.edu/Nouveaux-programmes-de-SVT.html" TargetMode="External"/><Relationship Id="rId3" Type="http://schemas.openxmlformats.org/officeDocument/2006/relationships/slide" Target="slide15.xml"/><Relationship Id="rId7" Type="http://schemas.openxmlformats.org/officeDocument/2006/relationships/slide" Target="slide11.xml"/><Relationship Id="rId12" Type="http://schemas.openxmlformats.org/officeDocument/2006/relationships/hyperlink" Target="http://www.education.gouv.fr/cid53323/mene1019645a.html" TargetMode="External"/><Relationship Id="rId17" Type="http://schemas.openxmlformats.org/officeDocument/2006/relationships/slide" Target="slide3.xml"/><Relationship Id="rId2" Type="http://schemas.openxmlformats.org/officeDocument/2006/relationships/image" Target="../media/image2.jpeg"/><Relationship Id="rId16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hyperlink" Target="http://www.snes.edu/Analyse-des-projets-de-programmes.html" TargetMode="External"/><Relationship Id="rId5" Type="http://schemas.openxmlformats.org/officeDocument/2006/relationships/slide" Target="slide17.xml"/><Relationship Id="rId15" Type="http://schemas.openxmlformats.org/officeDocument/2006/relationships/hyperlink" Target="http://www.snes.edu/Projet-de-programme-de-1ere-ES-une.html" TargetMode="External"/><Relationship Id="rId10" Type="http://schemas.openxmlformats.org/officeDocument/2006/relationships/hyperlink" Target="http://media.education.gouv.fr/file/special_9/20/9/mathsES+L_155209.pdf" TargetMode="External"/><Relationship Id="rId4" Type="http://schemas.openxmlformats.org/officeDocument/2006/relationships/slide" Target="slide16.xml"/><Relationship Id="rId9" Type="http://schemas.openxmlformats.org/officeDocument/2006/relationships/slide" Target="slide14.xml"/><Relationship Id="rId14" Type="http://schemas.openxmlformats.org/officeDocument/2006/relationships/hyperlink" Target="http://www.education.gouv.fr/cid53321/mene1019767a.html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hyperlink" Target="http://www.education.gouv.fr/cid53327/mene1019556a.html" TargetMode="External"/><Relationship Id="rId18" Type="http://schemas.openxmlformats.org/officeDocument/2006/relationships/slide" Target="slide3.xml"/><Relationship Id="rId3" Type="http://schemas.openxmlformats.org/officeDocument/2006/relationships/slide" Target="slide15.xml"/><Relationship Id="rId7" Type="http://schemas.openxmlformats.org/officeDocument/2006/relationships/slide" Target="slide11.xml"/><Relationship Id="rId12" Type="http://schemas.openxmlformats.org/officeDocument/2006/relationships/hyperlink" Target="http://www.snes.edu/Analyse-des-projets-de-programmes.html" TargetMode="External"/><Relationship Id="rId17" Type="http://schemas.openxmlformats.org/officeDocument/2006/relationships/hyperlink" Target="http://media.education.gouv.fr/file/special_9/21/7/sciences-ingenieur_155217.pdf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www.snes.edu/Nouveaux-programmes-de-SVT-en,1983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hyperlink" Target="http://media.education.gouv.fr/file/special_9/21/1/mathsS_155211.pdf" TargetMode="External"/><Relationship Id="rId5" Type="http://schemas.openxmlformats.org/officeDocument/2006/relationships/slide" Target="slide17.xml"/><Relationship Id="rId15" Type="http://schemas.openxmlformats.org/officeDocument/2006/relationships/hyperlink" Target="http://www.education.gouv.fr/cid53328/mene1019701a.html" TargetMode="External"/><Relationship Id="rId10" Type="http://schemas.openxmlformats.org/officeDocument/2006/relationships/slide" Target="slide19.xml"/><Relationship Id="rId4" Type="http://schemas.openxmlformats.org/officeDocument/2006/relationships/slide" Target="slide16.xml"/><Relationship Id="rId9" Type="http://schemas.openxmlformats.org/officeDocument/2006/relationships/slide" Target="slide13.xml"/><Relationship Id="rId14" Type="http://schemas.openxmlformats.org/officeDocument/2006/relationships/hyperlink" Target="http://www.snes.edu/Consultation-sur-les-programmes-de,19572.html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hyperlink" Target="http://media.eduscol.education.fr/file/consultation/94/2/seconde-projet_prog_2010_ECJS_143942.pdf" TargetMode="External"/><Relationship Id="rId3" Type="http://schemas.openxmlformats.org/officeDocument/2006/relationships/slide" Target="slide16.xml"/><Relationship Id="rId7" Type="http://schemas.openxmlformats.org/officeDocument/2006/relationships/slide" Target="slide13.xml"/><Relationship Id="rId12" Type="http://schemas.openxmlformats.org/officeDocument/2006/relationships/hyperlink" Target="http://www.education.gouv.fr/botexte/hs06020829/MENE0201540A.htm" TargetMode="External"/><Relationship Id="rId17" Type="http://schemas.openxmlformats.org/officeDocument/2006/relationships/slide" Target="slide3.xml"/><Relationship Id="rId2" Type="http://schemas.openxmlformats.org/officeDocument/2006/relationships/image" Target="../media/image2.jpeg"/><Relationship Id="rId16" Type="http://schemas.openxmlformats.org/officeDocument/2006/relationships/hyperlink" Target="http://www.snes.edu/Reussite-des-eleves-selection-e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hyperlink" Target="http://www.snes.edu/Analyse-du-programme-LV-du-cycle,19366.html" TargetMode="External"/><Relationship Id="rId5" Type="http://schemas.openxmlformats.org/officeDocument/2006/relationships/slide" Target="slide11.xml"/><Relationship Id="rId15" Type="http://schemas.openxmlformats.org/officeDocument/2006/relationships/hyperlink" Target="http://media.education.gouv.fr/file/reforme_lycee/31/2/Le-nouveau-lycee-accompagnement-personnalise_135312.pdf" TargetMode="External"/><Relationship Id="rId10" Type="http://schemas.openxmlformats.org/officeDocument/2006/relationships/hyperlink" Target="http://www.education.gouv.fr/cid53320/mene1019796a.html" TargetMode="External"/><Relationship Id="rId4" Type="http://schemas.openxmlformats.org/officeDocument/2006/relationships/slide" Target="slide17.xml"/><Relationship Id="rId9" Type="http://schemas.openxmlformats.org/officeDocument/2006/relationships/slide" Target="slide19.xml"/><Relationship Id="rId14" Type="http://schemas.openxmlformats.org/officeDocument/2006/relationships/hyperlink" Target="http://www.education.gouv.fr/cid50471/mene1002847c.htm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hyperlink" Target="http://www.education.gouv.fr/cid53325/mene1019677a.html" TargetMode="External"/><Relationship Id="rId3" Type="http://schemas.openxmlformats.org/officeDocument/2006/relationships/slide" Target="slide15.xml"/><Relationship Id="rId7" Type="http://schemas.openxmlformats.org/officeDocument/2006/relationships/slide" Target="slide12.xml"/><Relationship Id="rId12" Type="http://schemas.openxmlformats.org/officeDocument/2006/relationships/hyperlink" Target="http://www.snes.edu/Analyse-du-programme-LV-du-cycle,19366.html" TargetMode="External"/><Relationship Id="rId2" Type="http://schemas.openxmlformats.org/officeDocument/2006/relationships/image" Target="../media/image2.jpeg"/><Relationship Id="rId16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hyperlink" Target="http://www.education.gouv.fr/cid53324/mene1019738a.html" TargetMode="External"/><Relationship Id="rId5" Type="http://schemas.openxmlformats.org/officeDocument/2006/relationships/slide" Target="slide18.xml"/><Relationship Id="rId15" Type="http://schemas.openxmlformats.org/officeDocument/2006/relationships/hyperlink" Target="http://www.education.gouv.fr/cid53320/mene1019796a.html" TargetMode="External"/><Relationship Id="rId10" Type="http://schemas.openxmlformats.org/officeDocument/2006/relationships/slide" Target="slide19.xml"/><Relationship Id="rId4" Type="http://schemas.openxmlformats.org/officeDocument/2006/relationships/slide" Target="slide17.xml"/><Relationship Id="rId9" Type="http://schemas.openxmlformats.org/officeDocument/2006/relationships/slide" Target="slide14.xml"/><Relationship Id="rId14" Type="http://schemas.openxmlformats.org/officeDocument/2006/relationships/hyperlink" Target="http://www.snes.edu/CONSULTATION-DU-SNES-SUR-LES,19279.html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5.xml"/><Relationship Id="rId7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3.xml"/><Relationship Id="rId5" Type="http://schemas.openxmlformats.org/officeDocument/2006/relationships/slide" Target="slide18.xml"/><Relationship Id="rId10" Type="http://schemas.openxmlformats.org/officeDocument/2006/relationships/slide" Target="slide19.xml"/><Relationship Id="rId4" Type="http://schemas.openxmlformats.org/officeDocument/2006/relationships/slide" Target="slide16.xml"/><Relationship Id="rId9" Type="http://schemas.openxmlformats.org/officeDocument/2006/relationships/slide" Target="slide1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3.xml"/><Relationship Id="rId3" Type="http://schemas.openxmlformats.org/officeDocument/2006/relationships/slide" Target="slide15.xml"/><Relationship Id="rId7" Type="http://schemas.openxmlformats.org/officeDocument/2006/relationships/slide" Target="slide12.xml"/><Relationship Id="rId12" Type="http://schemas.openxmlformats.org/officeDocument/2006/relationships/slide" Target="slide1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hyperlink" Target="http://media.education.gouv.fr/file/special_9/21/7/sciences-ingenieur_155217.pdf" TargetMode="External"/><Relationship Id="rId5" Type="http://schemas.openxmlformats.org/officeDocument/2006/relationships/slide" Target="slide17.xml"/><Relationship Id="rId10" Type="http://schemas.openxmlformats.org/officeDocument/2006/relationships/hyperlink" Target="http://www.snes.edu/Analyse-des-projets-de-programmes.html" TargetMode="External"/><Relationship Id="rId4" Type="http://schemas.openxmlformats.org/officeDocument/2006/relationships/slide" Target="slide16.xml"/><Relationship Id="rId9" Type="http://schemas.openxmlformats.org/officeDocument/2006/relationships/slide" Target="slide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hyperlink" Target="http://www.education.gouv.fr/cid53325/mene1019677a.html" TargetMode="External"/><Relationship Id="rId3" Type="http://schemas.openxmlformats.org/officeDocument/2006/relationships/slide" Target="slide15.xml"/><Relationship Id="rId7" Type="http://schemas.openxmlformats.org/officeDocument/2006/relationships/slide" Target="slide11.xml"/><Relationship Id="rId12" Type="http://schemas.openxmlformats.org/officeDocument/2006/relationships/hyperlink" Target="http://www.snes.edu/Analyse-du-programme-LV-du-cycle,19366.html" TargetMode="External"/><Relationship Id="rId17" Type="http://schemas.openxmlformats.org/officeDocument/2006/relationships/slide" Target="slide3.xml"/><Relationship Id="rId2" Type="http://schemas.openxmlformats.org/officeDocument/2006/relationships/image" Target="../media/image2.jpeg"/><Relationship Id="rId16" Type="http://schemas.openxmlformats.org/officeDocument/2006/relationships/hyperlink" Target="http://www.snes.edu/Ateliers-des-colleges-et-des,580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hyperlink" Target="http://www.education.gouv.fr/cid53320/mene1019796a.html" TargetMode="External"/><Relationship Id="rId5" Type="http://schemas.openxmlformats.org/officeDocument/2006/relationships/slide" Target="slide17.xml"/><Relationship Id="rId15" Type="http://schemas.openxmlformats.org/officeDocument/2006/relationships/hyperlink" Target="http://www.education.gouv.fr/botexte/bo010614/MENE0101237N.htm" TargetMode="External"/><Relationship Id="rId10" Type="http://schemas.openxmlformats.org/officeDocument/2006/relationships/slide" Target="slide14.xml"/><Relationship Id="rId4" Type="http://schemas.openxmlformats.org/officeDocument/2006/relationships/slide" Target="slide16.xml"/><Relationship Id="rId9" Type="http://schemas.openxmlformats.org/officeDocument/2006/relationships/slide" Target="slide13.xml"/><Relationship Id="rId14" Type="http://schemas.openxmlformats.org/officeDocument/2006/relationships/hyperlink" Target="http://www.snes.edu/CONSULTATION-DU-SNES-SUR-LES,19279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hyperlink" Target="http://www.education.gouv.fr/cid53325/mene1019677a.html" TargetMode="External"/><Relationship Id="rId3" Type="http://schemas.openxmlformats.org/officeDocument/2006/relationships/hyperlink" Target="http://www.snes.edu/Vers-une-STG-generaliste.html" TargetMode="External"/><Relationship Id="rId7" Type="http://schemas.openxmlformats.org/officeDocument/2006/relationships/hyperlink" Target="http://www.snes.edu/-Programmes,2804-.html" TargetMode="External"/><Relationship Id="rId12" Type="http://schemas.openxmlformats.org/officeDocument/2006/relationships/hyperlink" Target="http://www.education.gouv.fr/cid53320/mene1019796a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uscol.education.fr/pid23202-cid46459/programmes-du-cycle-terminal-de-la-voie-technologique.html" TargetMode="External"/><Relationship Id="rId11" Type="http://schemas.openxmlformats.org/officeDocument/2006/relationships/hyperlink" Target="http://www.snes.edu/Le-nouveau-programme-des-1eres,19967.html" TargetMode="External"/><Relationship Id="rId5" Type="http://schemas.openxmlformats.org/officeDocument/2006/relationships/hyperlink" Target="http://www.snes.edu/Horaires-de-la-serie-STG-la.html" TargetMode="External"/><Relationship Id="rId10" Type="http://schemas.openxmlformats.org/officeDocument/2006/relationships/hyperlink" Target="http://media.eduscol.education.fr/file/consultation/05/6/premiere_techno_projet_prog_2010_Francais_toutes_series_150056.pdf" TargetMode="External"/><Relationship Id="rId4" Type="http://schemas.openxmlformats.org/officeDocument/2006/relationships/hyperlink" Target="http://eduscol.education.fr/cid46474/serie-stg.html" TargetMode="External"/><Relationship Id="rId9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hyperlink" Target="http://www.snes.edu/Vers-une-STG-generaliste.html" TargetMode="External"/><Relationship Id="rId7" Type="http://schemas.openxmlformats.org/officeDocument/2006/relationships/hyperlink" Target="http://www.snes.edu/-Programmes,2804-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uscol.education.fr/pid23202-cid46459/programmes-du-cycle-terminal-de-la-voie-technologique.html" TargetMode="External"/><Relationship Id="rId11" Type="http://schemas.openxmlformats.org/officeDocument/2006/relationships/hyperlink" Target="http://www.education.gouv.fr/cid53325/mene1019677a.html" TargetMode="External"/><Relationship Id="rId5" Type="http://schemas.openxmlformats.org/officeDocument/2006/relationships/hyperlink" Target="http://www.snes.edu/Horaires-de-la-serie-STG-la.html" TargetMode="External"/><Relationship Id="rId10" Type="http://schemas.openxmlformats.org/officeDocument/2006/relationships/hyperlink" Target="http://www.education.gouv.fr/cid53320/mene1019796a.html" TargetMode="External"/><Relationship Id="rId4" Type="http://schemas.openxmlformats.org/officeDocument/2006/relationships/hyperlink" Target="http://eduscol.education.fr/cid46474/serie-stg.html" TargetMode="External"/><Relationship Id="rId9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nes.edu/Horaires-du-projet-sciences-et.html" TargetMode="External"/><Relationship Id="rId13" Type="http://schemas.openxmlformats.org/officeDocument/2006/relationships/hyperlink" Target="http://www.snes.edu/-Serie-Sciences-et-technologies-de,5079-.html" TargetMode="External"/><Relationship Id="rId3" Type="http://schemas.openxmlformats.org/officeDocument/2006/relationships/hyperlink" Target="http://media.eduscol.education.fr/file/consultation/05/6/premiere_techno_projet_prog_2010_Francais_toutes_series_150056.pdf" TargetMode="External"/><Relationship Id="rId7" Type="http://schemas.openxmlformats.org/officeDocument/2006/relationships/hyperlink" Target="http://eduscol.education.fr/D0055/horairesserieST2S.htm" TargetMode="External"/><Relationship Id="rId12" Type="http://schemas.openxmlformats.org/officeDocument/2006/relationships/slide" Target="slide2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tion.gouv.fr/cid53325/mene1019677a.html" TargetMode="External"/><Relationship Id="rId11" Type="http://schemas.openxmlformats.org/officeDocument/2006/relationships/hyperlink" Target="http://www.snes.edu/-Reformes-et-renovations,2796-.html" TargetMode="External"/><Relationship Id="rId5" Type="http://schemas.openxmlformats.org/officeDocument/2006/relationships/hyperlink" Target="http://www.education.gouv.fr/cid53320/mene1019796a.html" TargetMode="External"/><Relationship Id="rId10" Type="http://schemas.openxmlformats.org/officeDocument/2006/relationships/hyperlink" Target="http://www.snes.edu/SERIE-ST2S-EX-SMS-RENOVATION-LES.html" TargetMode="External"/><Relationship Id="rId4" Type="http://schemas.openxmlformats.org/officeDocument/2006/relationships/hyperlink" Target="http://www.snes.edu/Le-nouveau-programme-des-1eres,19967.html" TargetMode="External"/><Relationship Id="rId9" Type="http://schemas.openxmlformats.org/officeDocument/2006/relationships/hyperlink" Target="http://eduscol.education.fr/pid23202-cid46459/programmes-du-cycle-terminal-de-la-voie-technologique.html" TargetMode="External"/><Relationship Id="rId1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nes.edu/SERIE-ST2S-EX-SMS-RENOVATION-LES.html" TargetMode="External"/><Relationship Id="rId3" Type="http://schemas.openxmlformats.org/officeDocument/2006/relationships/slide" Target="slide22.xml"/><Relationship Id="rId7" Type="http://schemas.openxmlformats.org/officeDocument/2006/relationships/hyperlink" Target="http://eduscol.education.fr/pid23202-cid46459/programmes-du-cycle-terminal-de-la-voie-technologique.html" TargetMode="External"/><Relationship Id="rId12" Type="http://schemas.openxmlformats.org/officeDocument/2006/relationships/hyperlink" Target="http://www.education.gouv.fr/cid53325/mene1019677a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nes.edu/Horaires-du-projet-sciences-et.html" TargetMode="External"/><Relationship Id="rId11" Type="http://schemas.openxmlformats.org/officeDocument/2006/relationships/hyperlink" Target="http://www.education.gouv.fr/cid53320/mene1019796a.html" TargetMode="External"/><Relationship Id="rId5" Type="http://schemas.openxmlformats.org/officeDocument/2006/relationships/hyperlink" Target="http://eduscol.education.fr/D0055/horairesserieST2S.htm" TargetMode="External"/><Relationship Id="rId10" Type="http://schemas.openxmlformats.org/officeDocument/2006/relationships/slide" Target="slide3.xml"/><Relationship Id="rId4" Type="http://schemas.openxmlformats.org/officeDocument/2006/relationships/hyperlink" Target="http://www.snes.edu/-Serie-Sciences-et-technologies-de,5079-.html" TargetMode="External"/><Relationship Id="rId9" Type="http://schemas.openxmlformats.org/officeDocument/2006/relationships/hyperlink" Target="http://www.snes.edu/-Reformes-et-renovations,2796-.html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media.eduscol.education.fr/file/consultation/05/4/premiere_techno_projet_prog_2010_HG-STI2D-STL-STD2A_150054.pdf" TargetMode="External"/><Relationship Id="rId13" Type="http://schemas.openxmlformats.org/officeDocument/2006/relationships/hyperlink" Target="http://www.snes.edu/Reussite-des-eleves-selection-et.html" TargetMode="External"/><Relationship Id="rId18" Type="http://schemas.openxmlformats.org/officeDocument/2006/relationships/slide" Target="slide27.xml"/><Relationship Id="rId3" Type="http://schemas.openxmlformats.org/officeDocument/2006/relationships/hyperlink" Target="http://media.eduscol.education.fr/file/consultation/05/0/premiere_techno_projet_prog_2010_Maths-STI2D-STL_150050.pdf" TargetMode="External"/><Relationship Id="rId7" Type="http://schemas.openxmlformats.org/officeDocument/2006/relationships/hyperlink" Target="http://www.snes.edu/Le-nouveau-programme-des-1eres,19967.html" TargetMode="External"/><Relationship Id="rId12" Type="http://schemas.openxmlformats.org/officeDocument/2006/relationships/hyperlink" Target="http://media.education.gouv.fr/file/reforme_lycee/31/2/Le-nouveau-lycee-accompagnement-personnalise_135312.pdf" TargetMode="External"/><Relationship Id="rId17" Type="http://schemas.openxmlformats.org/officeDocument/2006/relationships/slide" Target="slide25.xml"/><Relationship Id="rId2" Type="http://schemas.openxmlformats.org/officeDocument/2006/relationships/image" Target="../media/image2.jpeg"/><Relationship Id="rId16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.eduscol.education.fr/file/consultation/05/6/premiere_techno_projet_prog_2010_Francais_toutes_series_150056.pdf" TargetMode="External"/><Relationship Id="rId11" Type="http://schemas.openxmlformats.org/officeDocument/2006/relationships/hyperlink" Target="http://www.education.gouv.fr/cid50471/mene1002847c.html" TargetMode="External"/><Relationship Id="rId5" Type="http://schemas.openxmlformats.org/officeDocument/2006/relationships/hyperlink" Target="http://www.snes.edu/Physique-appliquee-chronique-d-une.html" TargetMode="External"/><Relationship Id="rId15" Type="http://schemas.openxmlformats.org/officeDocument/2006/relationships/slide" Target="slide24.xml"/><Relationship Id="rId10" Type="http://schemas.openxmlformats.org/officeDocument/2006/relationships/hyperlink" Target="http://www.education.gouv.fr/botexte/hs06020829/MENE0201540A.htm" TargetMode="External"/><Relationship Id="rId19" Type="http://schemas.openxmlformats.org/officeDocument/2006/relationships/slide" Target="slide3.xml"/><Relationship Id="rId4" Type="http://schemas.openxmlformats.org/officeDocument/2006/relationships/hyperlink" Target="http://media.eduscol.education.fr/file/consultation/04/8/cycleTerminal_techno_projet_prog_2010_PC-STI2D-STL_150048.pdf" TargetMode="External"/><Relationship Id="rId9" Type="http://schemas.openxmlformats.org/officeDocument/2006/relationships/hyperlink" Target="http://media.eduscol.education.fr/file/consultation/47/3/cycleTerminal_projet_prog_2010_LV-STI2D-STL-STD2A_151473.pdf" TargetMode="External"/><Relationship Id="rId14" Type="http://schemas.openxmlformats.org/officeDocument/2006/relationships/slide" Target="slide3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http://media.eduscol.education.fr/file/consultation/04/6/cycleTerminal_techno_projet_prog_2010_ens_specifique-STI2D_150046.pdf" TargetMode="External"/><Relationship Id="rId7" Type="http://schemas.openxmlformats.org/officeDocument/2006/relationships/slide" Target="slide3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32.xml"/><Relationship Id="rId4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hyperlink" Target="http://media.eduscol.education.fr/file/consultation/04/3/premiere_techno_projet_prog_2010_chimie_biochimie_vivant-STL_150043.pdf" TargetMode="External"/><Relationship Id="rId7" Type="http://schemas.openxmlformats.org/officeDocument/2006/relationships/slide" Target="slide2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.eduscol.education.fr/file/consultation/03/7/premiere_techno_projet_prog_2010_PClabo-STL_150037.pdf" TargetMode="External"/><Relationship Id="rId11" Type="http://schemas.openxmlformats.org/officeDocument/2006/relationships/slide" Target="slide3.xml"/><Relationship Id="rId5" Type="http://schemas.openxmlformats.org/officeDocument/2006/relationships/hyperlink" Target="http://media.eduscol.education.fr/file/consultation/03/9/premiere_techno_projet_prog_2010_biotechnologies-STL_150039.pdf" TargetMode="External"/><Relationship Id="rId10" Type="http://schemas.openxmlformats.org/officeDocument/2006/relationships/slide" Target="slide33.xml"/><Relationship Id="rId4" Type="http://schemas.openxmlformats.org/officeDocument/2006/relationships/hyperlink" Target="http://media.eduscol.education.fr/file/consultation/04/1/premiere_techno_projet_prog_2010_mesure_instrumentation-STL_150041.pdf" TargetMode="External"/><Relationship Id="rId9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3.xml"/><Relationship Id="rId3" Type="http://schemas.openxmlformats.org/officeDocument/2006/relationships/hyperlink" Target="http://media.eduscol.education.fr/file/consultation/47/3/cycleTerminal_projet_prog_2010_LV-STI2D-STL-STD2A_151473.pdf" TargetMode="External"/><Relationship Id="rId7" Type="http://schemas.openxmlformats.org/officeDocument/2006/relationships/hyperlink" Target="http://www.snes.edu/Reussite-des-eleves-selection-et.html" TargetMode="External"/><Relationship Id="rId12" Type="http://schemas.openxmlformats.org/officeDocument/2006/relationships/slide" Target="slide2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.education.gouv.fr/file/reforme_lycee/31/2/Le-nouveau-lycee-accompagnement-personnalise_135312.pdf" TargetMode="External"/><Relationship Id="rId11" Type="http://schemas.openxmlformats.org/officeDocument/2006/relationships/slide" Target="slide27.xml"/><Relationship Id="rId5" Type="http://schemas.openxmlformats.org/officeDocument/2006/relationships/hyperlink" Target="http://www.education.gouv.fr/cid50471/mene1002847c.html" TargetMode="External"/><Relationship Id="rId10" Type="http://schemas.openxmlformats.org/officeDocument/2006/relationships/slide" Target="slide25.xml"/><Relationship Id="rId4" Type="http://schemas.openxmlformats.org/officeDocument/2006/relationships/hyperlink" Target="http://www.education.gouv.fr/botexte/hs06020829/MENE0201540A.htm" TargetMode="External"/><Relationship Id="rId9" Type="http://schemas.openxmlformats.org/officeDocument/2006/relationships/slide" Target="slide3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hyperlink" Target="http://media.eduscol.education.fr/file/consultation/04/8/cycleTerminal_techno_projet_prog_2010_PC-STI2D-STL_150048.pdf" TargetMode="External"/><Relationship Id="rId7" Type="http://schemas.openxmlformats.org/officeDocument/2006/relationships/slide" Target="slide2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slide" Target="slide27.xml"/><Relationship Id="rId4" Type="http://schemas.openxmlformats.org/officeDocument/2006/relationships/hyperlink" Target="http://media.eduscol.education.fr/file/consultation/04/6/cycleTerminal_techno_projet_prog_2010_ens_specifique-STI2D_150046.pdf" TargetMode="External"/><Relationship Id="rId9" Type="http://schemas.openxmlformats.org/officeDocument/2006/relationships/slide" Target="slide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hyperlink" Target="http://media.eduscol.education.fr/file/consultation/04/8/cycleTerminal_techno_projet_prog_2010_PC-STI2D-STL_150048.pdf" TargetMode="External"/><Relationship Id="rId7" Type="http://schemas.openxmlformats.org/officeDocument/2006/relationships/slide" Target="slide3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hyperlink" Target="http://media.eduscol.education.fr/file/consultation/03/7/premiere_techno_projet_prog_2010_PClabo-STL_150037.pdf" TargetMode="External"/><Relationship Id="rId10" Type="http://schemas.openxmlformats.org/officeDocument/2006/relationships/slide" Target="slide3.xml"/><Relationship Id="rId4" Type="http://schemas.openxmlformats.org/officeDocument/2006/relationships/hyperlink" Target="http://media.eduscol.education.fr/file/consultation/03/9/premiere_techno_projet_prog_2010_biotechnologies-STL_150039.pdf" TargetMode="External"/><Relationship Id="rId9" Type="http://schemas.openxmlformats.org/officeDocument/2006/relationships/slide" Target="slide3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13" Type="http://schemas.openxmlformats.org/officeDocument/2006/relationships/slide" Target="slide26.xml"/><Relationship Id="rId18" Type="http://schemas.openxmlformats.org/officeDocument/2006/relationships/slide" Target="slide27.xml"/><Relationship Id="rId26" Type="http://schemas.openxmlformats.org/officeDocument/2006/relationships/slide" Target="slide13.xml"/><Relationship Id="rId3" Type="http://schemas.openxmlformats.org/officeDocument/2006/relationships/hyperlink" Target="http://www.snes.edu/-Reforme-du-lycee-.html" TargetMode="External"/><Relationship Id="rId21" Type="http://schemas.openxmlformats.org/officeDocument/2006/relationships/slide" Target="slide36.xml"/><Relationship Id="rId7" Type="http://schemas.openxmlformats.org/officeDocument/2006/relationships/slide" Target="slide31.xml"/><Relationship Id="rId12" Type="http://schemas.openxmlformats.org/officeDocument/2006/relationships/slide" Target="slide22.xml"/><Relationship Id="rId17" Type="http://schemas.openxmlformats.org/officeDocument/2006/relationships/slide" Target="slide29.xml"/><Relationship Id="rId25" Type="http://schemas.openxmlformats.org/officeDocument/2006/relationships/slide" Target="slide12.xml"/><Relationship Id="rId2" Type="http://schemas.openxmlformats.org/officeDocument/2006/relationships/image" Target="../media/image2.jpeg"/><Relationship Id="rId16" Type="http://schemas.openxmlformats.org/officeDocument/2006/relationships/slide" Target="slide35.xml"/><Relationship Id="rId20" Type="http://schemas.openxmlformats.org/officeDocument/2006/relationships/slide" Target="slide1.xml"/><Relationship Id="rId29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3.xml"/><Relationship Id="rId11" Type="http://schemas.openxmlformats.org/officeDocument/2006/relationships/slide" Target="slide20.xml"/><Relationship Id="rId24" Type="http://schemas.openxmlformats.org/officeDocument/2006/relationships/slide" Target="slide18.xml"/><Relationship Id="rId5" Type="http://schemas.openxmlformats.org/officeDocument/2006/relationships/slide" Target="slide4.xml"/><Relationship Id="rId15" Type="http://schemas.openxmlformats.org/officeDocument/2006/relationships/slide" Target="slide34.xml"/><Relationship Id="rId23" Type="http://schemas.openxmlformats.org/officeDocument/2006/relationships/slide" Target="slide17.xml"/><Relationship Id="rId28" Type="http://schemas.openxmlformats.org/officeDocument/2006/relationships/slide" Target="slide15.xml"/><Relationship Id="rId10" Type="http://schemas.openxmlformats.org/officeDocument/2006/relationships/slide" Target="slide24.xml"/><Relationship Id="rId19" Type="http://schemas.openxmlformats.org/officeDocument/2006/relationships/slide" Target="slide28.xml"/><Relationship Id="rId31" Type="http://schemas.openxmlformats.org/officeDocument/2006/relationships/slide" Target="slide37.xml"/><Relationship Id="rId4" Type="http://schemas.openxmlformats.org/officeDocument/2006/relationships/slide" Target="slide5.xml"/><Relationship Id="rId9" Type="http://schemas.openxmlformats.org/officeDocument/2006/relationships/slide" Target="slide25.xml"/><Relationship Id="rId14" Type="http://schemas.openxmlformats.org/officeDocument/2006/relationships/slide" Target="slide30.xml"/><Relationship Id="rId22" Type="http://schemas.openxmlformats.org/officeDocument/2006/relationships/slide" Target="slide16.xml"/><Relationship Id="rId27" Type="http://schemas.openxmlformats.org/officeDocument/2006/relationships/slide" Target="slide14.xml"/><Relationship Id="rId30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media.eduscol.education.fr/file/consultation/03/5/premiere_techno_projet_prog_2010_Maths-STD2A_150035.pdf" TargetMode="External"/><Relationship Id="rId13" Type="http://schemas.openxmlformats.org/officeDocument/2006/relationships/slide" Target="slide31.xml"/><Relationship Id="rId3" Type="http://schemas.openxmlformats.org/officeDocument/2006/relationships/hyperlink" Target="http://media.eduscol.education.fr/file/consultation/05/6/premiere_techno_projet_prog_2010_Francais_toutes_series_150056.pdf" TargetMode="External"/><Relationship Id="rId7" Type="http://schemas.openxmlformats.org/officeDocument/2006/relationships/hyperlink" Target="http://media.eduscol.education.fr/file/consultation/03/3/cycleTerminal_techno_projet_prog_2010_PC-STD2A_150033.pdf" TargetMode="External"/><Relationship Id="rId12" Type="http://schemas.openxmlformats.org/officeDocument/2006/relationships/hyperlink" Target="http://www.snes.edu/Reussite-des-eleves-selection-et.html" TargetMode="External"/><Relationship Id="rId2" Type="http://schemas.openxmlformats.org/officeDocument/2006/relationships/image" Target="../media/image2.jpeg"/><Relationship Id="rId16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tion.gouv.fr/botexte/hs06020829/MENE0201540A.htm" TargetMode="External"/><Relationship Id="rId11" Type="http://schemas.openxmlformats.org/officeDocument/2006/relationships/hyperlink" Target="http://media.education.gouv.fr/file/reforme_lycee/31/2/Le-nouveau-lycee-accompagnement-personnalise_135312.pdf" TargetMode="External"/><Relationship Id="rId5" Type="http://schemas.openxmlformats.org/officeDocument/2006/relationships/hyperlink" Target="http://media.eduscol.education.fr/file/consultation/47/3/cycleTerminal_projet_prog_2010_LV-STI2D-STL-STD2A_151473.pdf" TargetMode="External"/><Relationship Id="rId15" Type="http://schemas.openxmlformats.org/officeDocument/2006/relationships/slide" Target="slide33.xml"/><Relationship Id="rId10" Type="http://schemas.openxmlformats.org/officeDocument/2006/relationships/hyperlink" Target="http://www.education.gouv.fr/cid50471/mene1002847c.html" TargetMode="External"/><Relationship Id="rId4" Type="http://schemas.openxmlformats.org/officeDocument/2006/relationships/hyperlink" Target="http://media.eduscol.education.fr/file/consultation/05/4/premiere_techno_projet_prog_2010_HG-STI2D-STL-STD2A_150054.pdf" TargetMode="External"/><Relationship Id="rId9" Type="http://schemas.openxmlformats.org/officeDocument/2006/relationships/hyperlink" Target="http://media.eduscol.education.fr/file/consultation/03/1/cycleTerminal_techno_projet_prog_2010_design_arts_appliques-STD2A_150031.pdf" TargetMode="External"/><Relationship Id="rId1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media.education.gouv.fr/file/reforme_lycee/31/2/Le-nouveau-lycee-accompagnement-personnalise_135312.pdf" TargetMode="External"/><Relationship Id="rId13" Type="http://schemas.openxmlformats.org/officeDocument/2006/relationships/slide" Target="slide3.xml"/><Relationship Id="rId3" Type="http://schemas.openxmlformats.org/officeDocument/2006/relationships/hyperlink" Target="http://media.eduscol.education.fr/file/consultation/47/3/cycleTerminal_projet_prog_2010_LV-STI2D-STL-STD2A_151473.pdf" TargetMode="External"/><Relationship Id="rId7" Type="http://schemas.openxmlformats.org/officeDocument/2006/relationships/hyperlink" Target="http://www.education.gouv.fr/cid50471/mene1002847c.html" TargetMode="External"/><Relationship Id="rId12" Type="http://schemas.openxmlformats.org/officeDocument/2006/relationships/slide" Target="slide3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.eduscol.education.fr/file/consultation/03/1/cycleTerminal_techno_projet_prog_2010_design_arts_appliques-STD2A_150031.pdf" TargetMode="External"/><Relationship Id="rId11" Type="http://schemas.openxmlformats.org/officeDocument/2006/relationships/slide" Target="slide32.xml"/><Relationship Id="rId5" Type="http://schemas.openxmlformats.org/officeDocument/2006/relationships/hyperlink" Target="http://www.education.gouv.fr/botexte/hs06020829/MENE0201540A.htm" TargetMode="External"/><Relationship Id="rId10" Type="http://schemas.openxmlformats.org/officeDocument/2006/relationships/slide" Target="slide30.xml"/><Relationship Id="rId4" Type="http://schemas.openxmlformats.org/officeDocument/2006/relationships/hyperlink" Target="http://media.eduscol.education.fr/file/consultation/03/3/cycleTerminal_techno_projet_prog_2010_PC-STD2A_150033.pdf" TargetMode="External"/><Relationship Id="rId9" Type="http://schemas.openxmlformats.org/officeDocument/2006/relationships/hyperlink" Target="http://www.snes.edu/Reussite-des-eleves-selection-et.html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25.xml"/><Relationship Id="rId18" Type="http://schemas.openxmlformats.org/officeDocument/2006/relationships/slide" Target="slide3.xml"/><Relationship Id="rId3" Type="http://schemas.openxmlformats.org/officeDocument/2006/relationships/hyperlink" Target="http://www.education.gouv.fr/botexte/hs06020829/MENE0201540A.htm" TargetMode="External"/><Relationship Id="rId7" Type="http://schemas.openxmlformats.org/officeDocument/2006/relationships/hyperlink" Target="http://www.snes.edu/Ateliers-des-colleges-et-des,5807.html" TargetMode="External"/><Relationship Id="rId12" Type="http://schemas.openxmlformats.org/officeDocument/2006/relationships/slide" Target="slide27.xml"/><Relationship Id="rId17" Type="http://schemas.openxmlformats.org/officeDocument/2006/relationships/slide" Target="slide32.xml"/><Relationship Id="rId2" Type="http://schemas.openxmlformats.org/officeDocument/2006/relationships/image" Target="../media/image2.jpeg"/><Relationship Id="rId16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tion.gouv.fr/botexte/bo010614/MENE0101237N.htm" TargetMode="External"/><Relationship Id="rId11" Type="http://schemas.openxmlformats.org/officeDocument/2006/relationships/slide" Target="slide30.xml"/><Relationship Id="rId5" Type="http://schemas.openxmlformats.org/officeDocument/2006/relationships/hyperlink" Target="http://www.snes.edu/CONSULTATION-DU-SNES-SUR-LES,19279.html" TargetMode="External"/><Relationship Id="rId15" Type="http://schemas.openxmlformats.org/officeDocument/2006/relationships/slide" Target="slide28.xml"/><Relationship Id="rId10" Type="http://schemas.openxmlformats.org/officeDocument/2006/relationships/slide" Target="slide24.xml"/><Relationship Id="rId4" Type="http://schemas.openxmlformats.org/officeDocument/2006/relationships/hyperlink" Target="http://www.education.gouv.fr/cid53325/mene1019677a.html" TargetMode="External"/><Relationship Id="rId9" Type="http://schemas.openxmlformats.org/officeDocument/2006/relationships/slide" Target="slide31.xml"/><Relationship Id="rId14" Type="http://schemas.openxmlformats.org/officeDocument/2006/relationships/slide" Target="slide2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slide" Target="slide32.xml"/><Relationship Id="rId3" Type="http://schemas.openxmlformats.org/officeDocument/2006/relationships/hyperlink" Target="http://www.legifrance.gouv.fr/affichTexte.do;jsessionid=2348FBB6BB0822F40A805448DF70E286.tpdjo15v_3?cidTexte=JORFTEXT000022275706&amp;categorieLien=id" TargetMode="External"/><Relationship Id="rId7" Type="http://schemas.openxmlformats.org/officeDocument/2006/relationships/slide" Target="slide30.xml"/><Relationship Id="rId12" Type="http://schemas.openxmlformats.org/officeDocument/2006/relationships/slide" Target="slide2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11" Type="http://schemas.openxmlformats.org/officeDocument/2006/relationships/slide" Target="slide28.xml"/><Relationship Id="rId5" Type="http://schemas.openxmlformats.org/officeDocument/2006/relationships/slide" Target="slide31.xml"/><Relationship Id="rId10" Type="http://schemas.openxmlformats.org/officeDocument/2006/relationships/slide" Target="slide26.xml"/><Relationship Id="rId4" Type="http://schemas.openxmlformats.org/officeDocument/2006/relationships/hyperlink" Target="http://www.legifrance.gouv.fr/affichTexte.do;jsessionid=ED1046477C6E165550EB53D2A64753ED.tpdjo14v_1?cidTexte=JORFTEXT000022275729&amp;categorieLien=id" TargetMode="External"/><Relationship Id="rId9" Type="http://schemas.openxmlformats.org/officeDocument/2006/relationships/slide" Target="slide25.xml"/><Relationship Id="rId1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nes.edu/Le-nouveau-programme-des-1eres,19967.html" TargetMode="External"/><Relationship Id="rId3" Type="http://schemas.openxmlformats.org/officeDocument/2006/relationships/hyperlink" Target="http://eduscol.education.fr/cid46475/serie-hotellerie.html" TargetMode="External"/><Relationship Id="rId7" Type="http://schemas.openxmlformats.org/officeDocument/2006/relationships/hyperlink" Target="http://media.eduscol.education.fr/file/consultation/05/6/premiere_techno_projet_prog_2010_Francais_toutes_series_150056.pd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hyperlink" Target="http://www.snes.edu/" TargetMode="External"/><Relationship Id="rId10" Type="http://schemas.openxmlformats.org/officeDocument/2006/relationships/hyperlink" Target="http://www.education.gouv.fr/cid53325/mene1019677a.html" TargetMode="External"/><Relationship Id="rId4" Type="http://schemas.openxmlformats.org/officeDocument/2006/relationships/hyperlink" Target="http://eduscol.education.fr/pid23202-cid46459/programmes-du-cycle-terminal-de-la-voie-technologique.html" TargetMode="External"/><Relationship Id="rId9" Type="http://schemas.openxmlformats.org/officeDocument/2006/relationships/hyperlink" Target="http://www.education.gouv.fr/cid53320/mene1019796a.html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cation.gouv.fr/cid53320/mene1019796a.html" TargetMode="External"/><Relationship Id="rId3" Type="http://schemas.openxmlformats.org/officeDocument/2006/relationships/hyperlink" Target="http://www.snes.edu/Les-horaires-de-la-serie,15989.html" TargetMode="External"/><Relationship Id="rId7" Type="http://schemas.openxmlformats.org/officeDocument/2006/relationships/hyperlink" Target="http://www.snes.edu/Le-nouveau-programme-des-1eres,19967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.eduscol.education.fr/file/consultation/05/6/premiere_techno_projet_prog_2010_Francais_toutes_series_150056.pdf" TargetMode="External"/><Relationship Id="rId5" Type="http://schemas.openxmlformats.org/officeDocument/2006/relationships/slide" Target="slide3.xml"/><Relationship Id="rId4" Type="http://schemas.openxmlformats.org/officeDocument/2006/relationships/hyperlink" Target="http://eduscol.education.fr/pid23202-cid46459/programmes-du-cycle-terminal-de-la-voie-technologique.html" TargetMode="External"/><Relationship Id="rId9" Type="http://schemas.openxmlformats.org/officeDocument/2006/relationships/hyperlink" Target="http://www.education.gouv.fr/cid53325/mene1019677a.html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netap-fsu.fr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hyperlink" Target="http://www.snes.edu/Le-nouveau-programme-des-1eres,19967.html" TargetMode="External"/><Relationship Id="rId4" Type="http://schemas.openxmlformats.org/officeDocument/2006/relationships/hyperlink" Target="http://media.eduscol.education.fr/file/consultation/05/6/premiere_techno_projet_prog_2010_Francais_toutes_series_150056.pdf" TargetMode="Externa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hyperlink" Target="http://eduscol.education.fr/cid47110/organisation-enseignements-lycee-professionnel.html" TargetMode="External"/><Relationship Id="rId7" Type="http://schemas.openxmlformats.org/officeDocument/2006/relationships/hyperlink" Target="http://www.education.gouv.fr/cid23842/mene0900270a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uscol.education.fr/cid47640/le-baccalaureat-professionnel.html" TargetMode="External"/><Relationship Id="rId5" Type="http://schemas.openxmlformats.org/officeDocument/2006/relationships/hyperlink" Target="http://eduscol.education.fr/pid23236-cid47637/le-certificat-d-aptitude-professionnelle-cap.html" TargetMode="External"/><Relationship Id="rId10" Type="http://schemas.openxmlformats.org/officeDocument/2006/relationships/slide" Target="slide3.xml"/><Relationship Id="rId4" Type="http://schemas.openxmlformats.org/officeDocument/2006/relationships/hyperlink" Target="http://www.education.gouv.fr/cid2573/la-voie-professionnelle-au-lycee.html" TargetMode="External"/><Relationship Id="rId9" Type="http://schemas.openxmlformats.org/officeDocument/2006/relationships/hyperlink" Target="http://www.snuep.fr/pages/accueil.html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nes.edu/Reussite-des-eleves-selection-et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1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cation.gouv.fr/cid50474/mene1002839c.html" TargetMode="External"/><Relationship Id="rId13" Type="http://schemas.openxmlformats.org/officeDocument/2006/relationships/hyperlink" Target="http://www.snes.edu/-LV-au-lycee-.html" TargetMode="External"/><Relationship Id="rId3" Type="http://schemas.openxmlformats.org/officeDocument/2006/relationships/slide" Target="slide3.xml"/><Relationship Id="rId7" Type="http://schemas.openxmlformats.org/officeDocument/2006/relationships/hyperlink" Target="http://media.education.gouv.fr/file/reforme_lycee/31/4/Le-nouveau-lycee-La-vie-lyceenne_135314.pdf" TargetMode="External"/><Relationship Id="rId12" Type="http://schemas.openxmlformats.org/officeDocument/2006/relationships/hyperlink" Target="http://media.education.gouv.fr/file/reforme_lycee/32/4/Le-nouveau-lycee-Les-langues-vivantes-au-lycee_135324.pd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.education.gouv.fr/file/reforme_lycee/32/6/Le-nouveau-lycee-Le-tutorat-au-lycee_135326.pdf" TargetMode="External"/><Relationship Id="rId11" Type="http://schemas.openxmlformats.org/officeDocument/2006/relationships/hyperlink" Target="http://www.snes.edu/-Groupes-de-competences-.html" TargetMode="External"/><Relationship Id="rId5" Type="http://schemas.openxmlformats.org/officeDocument/2006/relationships/hyperlink" Target="http://www.snes.edu/Accompagnement-tutorat-stages.html" TargetMode="External"/><Relationship Id="rId10" Type="http://schemas.openxmlformats.org/officeDocument/2006/relationships/hyperlink" Target="http://media.education.gouv.fr/file/reforme_lycee/32/2/Le-nouveau-lycee-Les-groupes-de-competences_135322.pdf" TargetMode="External"/><Relationship Id="rId4" Type="http://schemas.openxmlformats.org/officeDocument/2006/relationships/hyperlink" Target="http://media.education.gouv.fr/file/reforme_lycee/31/6/Le-nouveau-lycee-Les-stages_135316.pdf" TargetMode="External"/><Relationship Id="rId9" Type="http://schemas.openxmlformats.org/officeDocument/2006/relationships/hyperlink" Target="http://media.education.gouv.fr/file/reforme_lycee/31/0/Le-nouveau-lycee-acces-a-la-culture_135310.pdf" TargetMode="External"/><Relationship Id="rId14" Type="http://schemas.openxmlformats.org/officeDocument/2006/relationships/hyperlink" Target="http://www.snes.edu/-Stages-intensifs-.htm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13" Type="http://schemas.openxmlformats.org/officeDocument/2006/relationships/image" Target="../media/image4.jpeg"/><Relationship Id="rId18" Type="http://schemas.openxmlformats.org/officeDocument/2006/relationships/slide" Target="slide3.xml"/><Relationship Id="rId3" Type="http://schemas.openxmlformats.org/officeDocument/2006/relationships/slide" Target="slide12.xml"/><Relationship Id="rId7" Type="http://schemas.openxmlformats.org/officeDocument/2006/relationships/slide" Target="slide22.xml"/><Relationship Id="rId12" Type="http://schemas.openxmlformats.org/officeDocument/2006/relationships/hyperlink" Target="http://www.snes.edu/Conditions-de-la-rentree-2010-en,19260.html" TargetMode="External"/><Relationship Id="rId17" Type="http://schemas.openxmlformats.org/officeDocument/2006/relationships/hyperlink" Target="http://eduscol.education.fr/cid46449/programmes-de-la-classe-de-seconde-generale-et-technologique.html" TargetMode="External"/><Relationship Id="rId2" Type="http://schemas.openxmlformats.org/officeDocument/2006/relationships/image" Target="../media/image2.jpeg"/><Relationship Id="rId16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11" Type="http://schemas.openxmlformats.org/officeDocument/2006/relationships/hyperlink" Target="http://www.snes.edu/Reforme-Chatel-textes-publies-l.html" TargetMode="External"/><Relationship Id="rId5" Type="http://schemas.openxmlformats.org/officeDocument/2006/relationships/slide" Target="slide14.xml"/><Relationship Id="rId15" Type="http://schemas.openxmlformats.org/officeDocument/2006/relationships/slide" Target="slide8.xml"/><Relationship Id="rId10" Type="http://schemas.openxmlformats.org/officeDocument/2006/relationships/slide" Target="slide24.xml"/><Relationship Id="rId4" Type="http://schemas.openxmlformats.org/officeDocument/2006/relationships/slide" Target="slide13.xml"/><Relationship Id="rId9" Type="http://schemas.openxmlformats.org/officeDocument/2006/relationships/slide" Target="slide11.xml"/><Relationship Id="rId1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nes.edu/Note-du-groupe-histoire-geo-pour.html" TargetMode="External"/><Relationship Id="rId13" Type="http://schemas.openxmlformats.org/officeDocument/2006/relationships/hyperlink" Target="http://eduscol.education.fr/D0015/LLPHAG00.htm" TargetMode="External"/><Relationship Id="rId18" Type="http://schemas.openxmlformats.org/officeDocument/2006/relationships/hyperlink" Target="http://www.snes.edu/Nouveau-programme-de-Seconde-notre.html" TargetMode="External"/><Relationship Id="rId26" Type="http://schemas.openxmlformats.org/officeDocument/2006/relationships/hyperlink" Target="http://eduscol.education.fr/D0009/default.htm" TargetMode="External"/><Relationship Id="rId3" Type="http://schemas.openxmlformats.org/officeDocument/2006/relationships/hyperlink" Target="http://www.education.gouv.fr/cid53318/mene1019760a.html" TargetMode="External"/><Relationship Id="rId21" Type="http://schemas.openxmlformats.org/officeDocument/2006/relationships/hyperlink" Target="http://www.snes.edu/Nouveaux-programmes-de-SVT-en.html" TargetMode="External"/><Relationship Id="rId7" Type="http://schemas.openxmlformats.org/officeDocument/2006/relationships/hyperlink" Target="http://eduscol.education.fr/cid52286/ressources-pour-la-classe-de-seconde.html" TargetMode="External"/><Relationship Id="rId12" Type="http://schemas.openxmlformats.org/officeDocument/2006/relationships/hyperlink" Target="http://www.education.gouv.fr/cid28928/mene0913405a.html" TargetMode="External"/><Relationship Id="rId17" Type="http://schemas.openxmlformats.org/officeDocument/2006/relationships/hyperlink" Target="http://eduscol.education.fr/D0017/default.htm" TargetMode="External"/><Relationship Id="rId25" Type="http://schemas.openxmlformats.org/officeDocument/2006/relationships/hyperlink" Target="http://www.cndp.fr/archivage/valid/14966/14966-8206-9262.pdf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www.cndp.fr/archivage/valid/40398/40398-8211-9265.pdf" TargetMode="External"/><Relationship Id="rId20" Type="http://schemas.openxmlformats.org/officeDocument/2006/relationships/hyperlink" Target="http://media.eduscol.education.fr/file/SVT/26/6/LyceeGT_Ressources_2_Commun_SVT_147266.pdf" TargetMode="External"/><Relationship Id="rId29" Type="http://schemas.openxmlformats.org/officeDocument/2006/relationships/hyperlink" Target="http://www.snes.edu/Reussite-des-eleves-selection-e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tion.gouv.fr/cid51320/mene1007258a.html" TargetMode="External"/><Relationship Id="rId11" Type="http://schemas.openxmlformats.org/officeDocument/2006/relationships/hyperlink" Target="http://www.snes.edu/Analyse-du-programme-LV-de-seconde,19364.html" TargetMode="External"/><Relationship Id="rId24" Type="http://schemas.openxmlformats.org/officeDocument/2006/relationships/hyperlink" Target="http://www.education.gouv.fr/cid53317/mene1019676a.html" TargetMode="External"/><Relationship Id="rId5" Type="http://schemas.openxmlformats.org/officeDocument/2006/relationships/hyperlink" Target="http://www.snes.edu/Le-programme-de-francais-en-2de-en.html" TargetMode="External"/><Relationship Id="rId15" Type="http://schemas.openxmlformats.org/officeDocument/2006/relationships/hyperlink" Target="http://www.education.gouv.fr/cid51321/mene1007262a.html" TargetMode="External"/><Relationship Id="rId23" Type="http://schemas.openxmlformats.org/officeDocument/2006/relationships/hyperlink" Target="http://www.snepfsu.net/peda/resspeda/coltice.php" TargetMode="External"/><Relationship Id="rId28" Type="http://schemas.openxmlformats.org/officeDocument/2006/relationships/hyperlink" Target="http://www.education.gouv.fr/cid50369/questions-sur-la-reforme-du-lycee.html" TargetMode="External"/><Relationship Id="rId10" Type="http://schemas.openxmlformats.org/officeDocument/2006/relationships/hyperlink" Target="http://eduscol.education.fr/cid46518/langues-vivantes-nouveau-lycee.html" TargetMode="External"/><Relationship Id="rId19" Type="http://schemas.openxmlformats.org/officeDocument/2006/relationships/hyperlink" Target="http://www.education.gouv.fr/cid51319/mene1007274a.html" TargetMode="External"/><Relationship Id="rId4" Type="http://schemas.openxmlformats.org/officeDocument/2006/relationships/hyperlink" Target="http://www.cndp.fr/archivage/valid/35183/35183-7043-7010.pdf" TargetMode="External"/><Relationship Id="rId9" Type="http://schemas.openxmlformats.org/officeDocument/2006/relationships/hyperlink" Target="http://www.education.gouv.fr/cid51335/mene1007260a.html" TargetMode="External"/><Relationship Id="rId14" Type="http://schemas.openxmlformats.org/officeDocument/2006/relationships/hyperlink" Target="http://www.snes.edu/Programme-de-maths-en-seconde.html" TargetMode="External"/><Relationship Id="rId22" Type="http://schemas.openxmlformats.org/officeDocument/2006/relationships/hyperlink" Target="http://media.eduscol.education.fr/file/consultation/94/2/seconde-projet_prog_2010_ECJS_143942.pdf" TargetMode="External"/><Relationship Id="rId27" Type="http://schemas.openxmlformats.org/officeDocument/2006/relationships/hyperlink" Target="http://www.education.gouv.fr/cid50471/mene1002847c.html" TargetMode="External"/><Relationship Id="rId30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nes.edu/Enseignement-d-exploration.html" TargetMode="External"/><Relationship Id="rId13" Type="http://schemas.openxmlformats.org/officeDocument/2006/relationships/hyperlink" Target="http://www.education.gouv.fr/cid51327/mene1007256a.html" TargetMode="External"/><Relationship Id="rId3" Type="http://schemas.openxmlformats.org/officeDocument/2006/relationships/hyperlink" Target="http://www.education.gouv.fr/cid51332/mene1007270a.html" TargetMode="External"/><Relationship Id="rId7" Type="http://schemas.openxmlformats.org/officeDocument/2006/relationships/hyperlink" Target="http://media.eduscol.education.fr/file/PFEG/86/0/LyceeGT_Ressources_2_Exploration_Eco-Gest_148860.pdf" TargetMode="External"/><Relationship Id="rId12" Type="http://schemas.openxmlformats.org/officeDocument/2006/relationships/hyperlink" Target="http://www.snepfsu.net/peda/resspeda/coltice.php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tion.gouv.fr/cid51329/mene1007269a.html" TargetMode="External"/><Relationship Id="rId11" Type="http://schemas.openxmlformats.org/officeDocument/2006/relationships/hyperlink" Target="http://www.education.gouv.fr/cid51336/mene1007245a.html" TargetMode="External"/><Relationship Id="rId5" Type="http://schemas.openxmlformats.org/officeDocument/2006/relationships/hyperlink" Target="http://www.snes.edu/Sciences-economiques-et-sociales,18422.html" TargetMode="External"/><Relationship Id="rId10" Type="http://schemas.openxmlformats.org/officeDocument/2006/relationships/hyperlink" Target="http://www.education.gouv.fr/cid51326/mene1007240a.html" TargetMode="External"/><Relationship Id="rId4" Type="http://schemas.openxmlformats.org/officeDocument/2006/relationships/hyperlink" Target="http://media.education.gouv.fr/file/reforme_lycee/31/8/Le-nouveau-lycee-Les-enseignements-d-exploration_135318.pdf" TargetMode="External"/><Relationship Id="rId9" Type="http://schemas.openxmlformats.org/officeDocument/2006/relationships/slide" Target="slide9.xml"/><Relationship Id="rId1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nes.edu/Nouveaux-programmes-de-SVT-en.html" TargetMode="External"/><Relationship Id="rId13" Type="http://schemas.openxmlformats.org/officeDocument/2006/relationships/hyperlink" Target="http://www.education.gouv.fr/cid51324/mene1007267a.html" TargetMode="External"/><Relationship Id="rId18" Type="http://schemas.openxmlformats.org/officeDocument/2006/relationships/hyperlink" Target="http://www.snes.edu/Projet-de-programme.html" TargetMode="External"/><Relationship Id="rId26" Type="http://schemas.openxmlformats.org/officeDocument/2006/relationships/hyperlink" Target="http://media.eduscol.education.fr/file/CIT/08/6/LyceeGT_Ressources_2_Exploration_Creation-Innovation-Technologiques_147086.pdf" TargetMode="External"/><Relationship Id="rId3" Type="http://schemas.openxmlformats.org/officeDocument/2006/relationships/hyperlink" Target="http://www.education.gouv.fr/cid51332/mene1007270a.html" TargetMode="External"/><Relationship Id="rId21" Type="http://schemas.openxmlformats.org/officeDocument/2006/relationships/hyperlink" Target="http://media.eduscol.education.fr/file/SL/08/4/LyceeGT_Ressources_2_Exploration_Sciences-Labo_147084.pdf" TargetMode="External"/><Relationship Id="rId7" Type="http://schemas.openxmlformats.org/officeDocument/2006/relationships/hyperlink" Target="http://eduscol.education.fr/cid52256/ressources-methodes-et-pratiques-scientifiques.html" TargetMode="External"/><Relationship Id="rId12" Type="http://schemas.openxmlformats.org/officeDocument/2006/relationships/hyperlink" Target="http://www.education.gouv.fr/cid51322/mene1007261a.html" TargetMode="External"/><Relationship Id="rId17" Type="http://schemas.openxmlformats.org/officeDocument/2006/relationships/hyperlink" Target="http://www.education.gouv.fr/cid51325/mene1007242a.html" TargetMode="External"/><Relationship Id="rId25" Type="http://schemas.openxmlformats.org/officeDocument/2006/relationships/hyperlink" Target="http://www.education.gouv.fr/cid51323/mene1007243a.html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://www.snes.edu/Analyse-du-programme-LV-de-seconde,19364.html" TargetMode="External"/><Relationship Id="rId20" Type="http://schemas.openxmlformats.org/officeDocument/2006/relationships/hyperlink" Target="http://www.education.gouv.fr/cid51331/mene1007271a.html" TargetMode="External"/><Relationship Id="rId29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ucation.gouv.fr/cid51328/mene1007265a.html" TargetMode="External"/><Relationship Id="rId11" Type="http://schemas.openxmlformats.org/officeDocument/2006/relationships/hyperlink" Target="http://www.snes.edu/Enseignement-d-exploration.html" TargetMode="External"/><Relationship Id="rId24" Type="http://schemas.openxmlformats.org/officeDocument/2006/relationships/hyperlink" Target="http://www.snes.edu/Sciences-de-l-ingenieur-et.html" TargetMode="External"/><Relationship Id="rId5" Type="http://schemas.openxmlformats.org/officeDocument/2006/relationships/hyperlink" Target="http://www.snes.edu/Sciences-economiques-et-sociales,18422.html" TargetMode="External"/><Relationship Id="rId15" Type="http://schemas.openxmlformats.org/officeDocument/2006/relationships/hyperlink" Target="http://www.education.gouv.fr/cid51335/mene1007260a.html" TargetMode="External"/><Relationship Id="rId23" Type="http://schemas.openxmlformats.org/officeDocument/2006/relationships/hyperlink" Target="http://media.eduscol.education.fr/file/SI/47/0/LyceeGT_Ressources_2_Exploration_Sciences-Ingenieur_148470.pdf" TargetMode="External"/><Relationship Id="rId28" Type="http://schemas.openxmlformats.org/officeDocument/2006/relationships/hyperlink" Target="http://www.snes.edu/Reforme-du-lycee-le-projet-pour,18271.html" TargetMode="External"/><Relationship Id="rId10" Type="http://schemas.openxmlformats.org/officeDocument/2006/relationships/hyperlink" Target="http://media.eduscol.education.fr/file/PFEG/86/0/LyceeGT_Ressources_2_Exploration_Eco-Gest_148860.pdf" TargetMode="External"/><Relationship Id="rId19" Type="http://schemas.openxmlformats.org/officeDocument/2006/relationships/hyperlink" Target="http://www.education.gouv.fr/cid52845/mene1017902n.html" TargetMode="External"/><Relationship Id="rId4" Type="http://schemas.openxmlformats.org/officeDocument/2006/relationships/hyperlink" Target="http://media.education.gouv.fr/file/reforme_lycee/31/8/Le-nouveau-lycee-Les-enseignements-d-exploration_135318.pdf" TargetMode="External"/><Relationship Id="rId9" Type="http://schemas.openxmlformats.org/officeDocument/2006/relationships/hyperlink" Target="http://www.education.gouv.fr/cid51329/mene1007269a.html" TargetMode="External"/><Relationship Id="rId14" Type="http://schemas.openxmlformats.org/officeDocument/2006/relationships/hyperlink" Target="http://www.snes.edu/Projet-de-programme-Sante-et.html" TargetMode="External"/><Relationship Id="rId22" Type="http://schemas.openxmlformats.org/officeDocument/2006/relationships/hyperlink" Target="http://www.education.gouv.fr/cid51330/mene1007275a.html" TargetMode="External"/><Relationship Id="rId27" Type="http://schemas.openxmlformats.org/officeDocument/2006/relationships/hyperlink" Target="http://www.education.gouv.fr/cid51333/mene1007244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Image 107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2128671" cy="1357298"/>
          </a:xfrm>
          <a:prstGeom prst="rect">
            <a:avLst/>
          </a:prstGeom>
        </p:spPr>
      </p:pic>
      <p:sp>
        <p:nvSpPr>
          <p:cNvPr id="134" name="ZoneTexte 133"/>
          <p:cNvSpPr txBox="1"/>
          <p:nvPr/>
        </p:nvSpPr>
        <p:spPr>
          <a:xfrm>
            <a:off x="0" y="1584000"/>
            <a:ext cx="91440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66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réforme 2010</a:t>
            </a:r>
          </a:p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fr-FR" sz="4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Présentation ; analyses du SNES</a:t>
            </a:r>
          </a:p>
        </p:txBody>
      </p:sp>
      <p:pic>
        <p:nvPicPr>
          <p:cNvPr id="5" name="Image 4" descr="pres.tiff"/>
          <p:cNvPicPr>
            <a:picLocks noChangeAspect="1"/>
          </p:cNvPicPr>
          <p:nvPr/>
        </p:nvPicPr>
        <p:blipFill>
          <a:blip r:embed="rId3" cstate="print"/>
          <a:srcRect l="9146" t="9756" r="8536" b="7316"/>
          <a:stretch>
            <a:fillRect/>
          </a:stretch>
        </p:blipFill>
        <p:spPr>
          <a:xfrm>
            <a:off x="2643174" y="3960000"/>
            <a:ext cx="3857652" cy="2428892"/>
          </a:xfrm>
          <a:prstGeom prst="rect">
            <a:avLst/>
          </a:prstGeom>
          <a:ln>
            <a:noFill/>
          </a:ln>
          <a:effectLst>
            <a:outerShdw blurRad="203200" dist="127000" dir="2700000" sx="103000" sy="103000" algn="tl" rotWithShape="0">
              <a:srgbClr val="333333">
                <a:alpha val="79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</a:t>
            </a:r>
            <a:endParaRPr lang="fr-FR" sz="24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Seconde générale et technologique : Enseignements facultatifs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144000" y="1116000"/>
          <a:ext cx="8712000" cy="318041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52000"/>
                <a:gridCol w="648000"/>
                <a:gridCol w="468000"/>
                <a:gridCol w="432000"/>
                <a:gridCol w="612000"/>
                <a:gridCol w="2952000"/>
                <a:gridCol w="468000"/>
                <a:gridCol w="468000"/>
                <a:gridCol w="612000"/>
              </a:tblGrid>
              <a:tr h="576000">
                <a:tc gridSpan="9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Un 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enseignement facultatif, parmi :</a:t>
                      </a:r>
                      <a:endParaRPr lang="fr-FR" sz="2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45720" marR="45720"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45720" marR="45720"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45720" marR="45720"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198120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;</a:t>
                      </a: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 documents…</a:t>
                      </a:r>
                    </a:p>
                  </a:txBody>
                  <a:tcPr marL="90000" marR="46800" marT="46800" marB="46800" anchor="ctr">
                    <a:lnR w="31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18000" anchor="ctr">
                    <a:lnL w="31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 ; documents…</a:t>
                      </a:r>
                    </a:p>
                  </a:txBody>
                  <a:tcPr marL="90000" marR="46800" marT="46800" marB="468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18000" anchor="ctr">
                    <a:lnL w="31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Langues et cultures de l'Antiquité </a:t>
                      </a: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(LCA)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Latin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pPr algn="ctr"/>
                      <a:endParaRPr lang="fr-FR" b="0" dirty="0"/>
                    </a:p>
                  </a:txBody>
                  <a:tcPr marL="18000" marR="18000" marT="18000" marB="18000" anchor="ctr" anchorCtr="1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Éducation physique et sportive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</a:tr>
              <a:tr h="32989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Grec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pPr algn="ctr"/>
                      <a:endParaRPr lang="fr-FR" b="0" dirty="0"/>
                    </a:p>
                  </a:txBody>
                  <a:tcPr marL="18000" marR="18000" marT="46800" marB="46800" anchor="ctr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Hippologie et équitation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(e)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LV3 </a:t>
                      </a: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 anchor="ctr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Pratiques professionnelles 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(e)</a:t>
                      </a:r>
                    </a:p>
                  </a:txBody>
                  <a:tcPr marL="45720" marR="45720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 marL="18000" marR="18000" marT="46800" marB="46800" anchor="ctr"/>
                </a:tc>
              </a:tr>
              <a:tr h="576000">
                <a:tc rowSpan="2"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Arts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au choix parmi : 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danse ;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musique ; cinéma-audiovisuel ;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théâtre ; arts plastiques ;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histoire des arts</a:t>
                      </a:r>
                    </a:p>
                  </a:txBody>
                  <a:tcPr marL="46800" marR="18000" marT="46800" marB="46800"/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</a:p>
                  </a:txBody>
                  <a:tcPr marL="18000" marR="18000" marT="46800" marB="4680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SNES</a:t>
                      </a:r>
                      <a:endParaRPr lang="fr-FR" sz="18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 anchor="ctr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Pratiques sociales et</a:t>
                      </a:r>
                      <a:r>
                        <a:rPr lang="fr-FR" sz="18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culturelles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(e) </a:t>
                      </a:r>
                      <a:endParaRPr lang="fr-FR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6800" marR="46800" marT="54000" marB="468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18000" marR="18000" marT="46800" marB="46800" anchor="ctr"/>
                </a:tc>
              </a:tr>
              <a:tr h="432000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Atelier artistique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hlinkClick r:id="rId8"/>
                        </a:rPr>
                        <a:t>B.O.</a:t>
                      </a:r>
                      <a:endParaRPr lang="fr-FR" dirty="0"/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72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h/an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hlinkClick r:id="rId9"/>
                        </a:rPr>
                        <a:t>SNES</a:t>
                      </a:r>
                      <a:endParaRPr lang="fr-FR" dirty="0"/>
                    </a:p>
                  </a:txBody>
                  <a:tcPr marL="18000" marR="18000" marT="46800" marB="46800" anchor="ctr"/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396000" y="6336000"/>
            <a:ext cx="7380000" cy="50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« sur la base de 10h30 » par division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96000" y="5472000"/>
            <a:ext cx="87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La langue vivante 3 peut être étrangère ou régionale</a:t>
            </a:r>
          </a:p>
          <a:p>
            <a:pPr marL="342900" indent="-342900"/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 Enseignement auquel peut s'ajouter une heure avec un assistant de langue</a:t>
            </a:r>
          </a:p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(e)   Uniquement en lycée général et technologique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agricole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13" name="Bouton d'action : Accueil 12">
              <a:hlinkClick r:id="rId10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Bouton d'action : Précédent 13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Bouton d'action : Suivant 1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9" name="Bouton d'action : Personnalisé 1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2376000" y="1116000"/>
          <a:ext cx="6480000" cy="399247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040000"/>
                <a:gridCol w="720000"/>
                <a:gridCol w="720000"/>
              </a:tblGrid>
              <a:tr h="684000"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L-ES-S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spécifiques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2011)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B4B000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Français</a:t>
                      </a:r>
                      <a:endParaRPr lang="fr-FR" sz="14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3600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Histoire-géographie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LV1 et LV2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enveloppe globalisée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(a)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4,5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9"/>
                        </a:rPr>
                        <a:t>Éducation physique et sportive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(b)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9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ECJS (</a:t>
                      </a:r>
                      <a:r>
                        <a:rPr lang="fr-FR" sz="18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projet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)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Prévision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MEN :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mise en œuvre</a:t>
                      </a:r>
                      <a:r>
                        <a:rPr lang="fr-FR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rentrée 2012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(programme non actualisé à la rentrée 2011)</a:t>
                      </a:r>
                    </a:p>
                  </a:txBody>
                  <a:tcPr marL="90000" marR="90000" marT="36000" marB="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0,5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Travaux personnels encadrés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(s’appuyant prioritairement sur les disciplines dominantes de la série)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Accompagnement personnalisé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                      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2"/>
                        </a:rPr>
                        <a:t>Doc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fr-FR" sz="18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3"/>
                        </a:rPr>
                        <a:t>SNES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Heures de vie de classe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 h/an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54000" marT="18000" marB="1800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1" name="Groupe 30"/>
          <p:cNvGrpSpPr/>
          <p:nvPr/>
        </p:nvGrpSpPr>
        <p:grpSpPr>
          <a:xfrm>
            <a:off x="330744" y="4824000"/>
            <a:ext cx="1714512" cy="1954116"/>
            <a:chOff x="215438" y="2574000"/>
            <a:chExt cx="1714512" cy="1954116"/>
          </a:xfrm>
        </p:grpSpPr>
        <p:cxnSp>
          <p:nvCxnSpPr>
            <p:cNvPr id="32" name="Connecteur droit avec flèche 31"/>
            <p:cNvCxnSpPr/>
            <p:nvPr/>
          </p:nvCxnSpPr>
          <p:spPr>
            <a:xfrm rot="5400000" flipH="1" flipV="1">
              <a:off x="251951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/>
            <p:cNvCxnSpPr/>
            <p:nvPr/>
          </p:nvCxnSpPr>
          <p:spPr>
            <a:xfrm rot="5400000" flipH="1" flipV="1">
              <a:off x="859174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/>
            <p:cNvCxnSpPr/>
            <p:nvPr/>
          </p:nvCxnSpPr>
          <p:spPr>
            <a:xfrm rot="5400000" flipH="1" flipV="1">
              <a:off x="1502116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rot="5400000" flipH="1" flipV="1">
              <a:off x="144794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rot="5400000" flipH="1" flipV="1">
              <a:off x="752017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 rot="5400000" flipH="1" flipV="1">
              <a:off x="1394959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215470" y="327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4" action="ppaction://hlinksldjump"/>
                </a:rPr>
                <a:t>Tronc</a:t>
              </a:r>
              <a:r>
                <a:rPr lang="fr-FR" sz="1400" dirty="0" smtClean="0">
                  <a:hlinkClick r:id="rId14" action="ppaction://hlinksldjump"/>
                </a:rPr>
                <a:t> </a:t>
              </a:r>
              <a:r>
                <a:rPr lang="fr-FR" sz="1400" b="1" dirty="0" smtClean="0">
                  <a:hlinkClick r:id="rId14" action="ppaction://hlinksldjump"/>
                </a:rPr>
                <a:t>commun T</a:t>
              </a:r>
              <a:r>
                <a:rPr lang="fr-FR" sz="1400" b="1" baseline="30000" dirty="0" smtClean="0">
                  <a:hlinkClick r:id="rId14" action="ppaction://hlinksldjump"/>
                </a:rPr>
                <a:t>ale</a:t>
              </a:r>
              <a:endParaRPr lang="fr-FR" sz="1400" b="1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15470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5" action="ppaction://hlinksldjump"/>
                </a:rPr>
                <a:t>T</a:t>
              </a:r>
              <a:r>
                <a:rPr lang="fr-FR" sz="1400" b="1" baseline="30000" dirty="0" smtClean="0">
                  <a:hlinkClick r:id="rId15" action="ppaction://hlinksldjump"/>
                </a:rPr>
                <a:t>ale </a:t>
              </a:r>
              <a:r>
                <a:rPr lang="fr-FR" sz="1400" b="1" dirty="0" smtClean="0">
                  <a:hlinkClick r:id="rId15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91438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16" action="ppaction://hlinksldjump"/>
                </a:rPr>
                <a:t>T</a:t>
              </a:r>
              <a:r>
                <a:rPr lang="fr-FR" sz="1400" b="1" baseline="30000" dirty="0" smtClean="0">
                  <a:hlinkClick r:id="rId16" action="ppaction://hlinksldjump"/>
                </a:rPr>
                <a:t>ale </a:t>
              </a:r>
              <a:r>
                <a:rPr lang="fr-FR" sz="1400" b="1" dirty="0" smtClean="0">
                  <a:hlinkClick r:id="rId16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358446" y="291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6" action="ppaction://hlinksldjump"/>
                </a:rPr>
                <a:t>T</a:t>
              </a:r>
              <a:r>
                <a:rPr lang="fr-FR" sz="1400" b="1" baseline="30000" dirty="0" smtClean="0">
                  <a:hlinkClick r:id="rId16" action="ppaction://hlinksldjump"/>
                </a:rPr>
                <a:t>ale </a:t>
              </a:r>
              <a:r>
                <a:rPr lang="fr-FR" sz="1400" b="1" dirty="0" smtClean="0">
                  <a:hlinkClick r:id="rId16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42" name="Rectangle 41">
              <a:hlinkClick r:id="rId17" action="ppaction://hlinksldjump" tooltip="Mise en place : rentrée 2011"/>
            </p:cNvPr>
            <p:cNvSpPr/>
            <p:nvPr/>
          </p:nvSpPr>
          <p:spPr>
            <a:xfrm>
              <a:off x="215438" y="424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Tronc</a:t>
              </a:r>
              <a:r>
                <a:rPr lang="fr-FR" sz="1400" dirty="0" smtClean="0"/>
                <a:t> </a:t>
              </a:r>
              <a:r>
                <a:rPr lang="fr-FR" sz="1400" b="1" dirty="0" smtClean="0"/>
                <a:t>commun 1</a:t>
              </a:r>
              <a:r>
                <a:rPr lang="fr-FR" sz="1400" b="1" baseline="30000" dirty="0" smtClean="0"/>
                <a:t>ère</a:t>
              </a:r>
              <a:endParaRPr lang="fr-FR" sz="1400" b="1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15438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8" action="ppaction://hlinksldjump"/>
                </a:rPr>
                <a:t>1</a:t>
              </a:r>
              <a:r>
                <a:rPr lang="fr-FR" sz="1400" b="1" baseline="30000" dirty="0" smtClean="0">
                  <a:hlinkClick r:id="rId18" action="ppaction://hlinksldjump"/>
                </a:rPr>
                <a:t>ère</a:t>
              </a:r>
              <a:r>
                <a:rPr lang="fr-FR" sz="1400" b="1" dirty="0" smtClean="0">
                  <a:hlinkClick r:id="rId18" action="ppaction://hlinksldjump"/>
                </a:rPr>
                <a:t> 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86910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19" action="ppaction://hlinksldjump"/>
                </a:rPr>
                <a:t>1</a:t>
              </a:r>
              <a:r>
                <a:rPr lang="fr-FR" sz="1400" b="1" baseline="30000" dirty="0" smtClean="0">
                  <a:hlinkClick r:id="rId19" action="ppaction://hlinksldjump"/>
                </a:rPr>
                <a:t>ère </a:t>
              </a:r>
              <a:r>
                <a:rPr lang="fr-FR" sz="1400" b="1" dirty="0" smtClean="0">
                  <a:hlinkClick r:id="rId19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358414" y="388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20" action="ppaction://hlinksldjump"/>
                </a:rPr>
                <a:t>1</a:t>
              </a:r>
              <a:r>
                <a:rPr lang="fr-FR" sz="1400" b="1" baseline="30000" dirty="0" smtClean="0">
                  <a:hlinkClick r:id="rId20" action="ppaction://hlinksldjump"/>
                </a:rPr>
                <a:t>ère </a:t>
              </a:r>
              <a:r>
                <a:rPr lang="fr-FR" sz="1400" b="1" dirty="0" smtClean="0">
                  <a:hlinkClick r:id="rId20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fr-FR" b="1" dirty="0" smtClean="0"/>
              <a:t>Enseignements spécifiques</a:t>
            </a:r>
          </a:p>
          <a:p>
            <a:pPr algn="ctr"/>
            <a:endParaRPr lang="fr-FR" sz="1200" b="1" dirty="0" smtClean="0"/>
          </a:p>
          <a:p>
            <a:pPr algn="ctr"/>
            <a:endParaRPr lang="fr-FR" b="1" dirty="0"/>
          </a:p>
        </p:txBody>
      </p:sp>
      <p:grpSp>
        <p:nvGrpSpPr>
          <p:cNvPr id="49" name="Groupe 48"/>
          <p:cNvGrpSpPr/>
          <p:nvPr/>
        </p:nvGrpSpPr>
        <p:grpSpPr>
          <a:xfrm>
            <a:off x="144000" y="1656000"/>
            <a:ext cx="2087999" cy="432001"/>
            <a:chOff x="-84024" y="1714489"/>
            <a:chExt cx="2131534" cy="357191"/>
          </a:xfrm>
        </p:grpSpPr>
        <p:sp>
          <p:nvSpPr>
            <p:cNvPr id="46" name="Rectangle 45"/>
            <p:cNvSpPr/>
            <p:nvPr/>
          </p:nvSpPr>
          <p:spPr>
            <a:xfrm>
              <a:off x="-84024" y="1714489"/>
              <a:ext cx="698261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8" action="ppaction://hlinksldjump"/>
                </a:rPr>
                <a:t>1</a:t>
              </a:r>
              <a:r>
                <a:rPr lang="fr-FR" sz="1400" b="1" baseline="30000" dirty="0" smtClean="0">
                  <a:hlinkClick r:id="rId18" action="ppaction://hlinksldjump"/>
                </a:rPr>
                <a:t>ère</a:t>
              </a:r>
              <a:r>
                <a:rPr lang="fr-FR" sz="1400" b="1" dirty="0" smtClean="0">
                  <a:hlinkClick r:id="rId18" action="ppaction://hlinksldjump"/>
                </a:rPr>
                <a:t> L</a:t>
              </a:r>
              <a:endParaRPr lang="fr-FR" sz="1400" b="1" dirty="0" smtClean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14237" y="1714490"/>
              <a:ext cx="698261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19" action="ppaction://hlinksldjump"/>
                </a:rPr>
                <a:t>1</a:t>
              </a:r>
              <a:r>
                <a:rPr lang="fr-FR" sz="1400" b="1" baseline="30000" dirty="0" smtClean="0">
                  <a:hlinkClick r:id="rId19" action="ppaction://hlinksldjump"/>
                </a:rPr>
                <a:t>ère </a:t>
              </a:r>
              <a:r>
                <a:rPr lang="fr-FR" sz="1400" b="1" dirty="0" smtClean="0">
                  <a:hlinkClick r:id="rId19" action="ppaction://hlinksldjump"/>
                </a:rPr>
                <a:t>ES</a:t>
              </a:r>
              <a:endParaRPr lang="fr-FR" sz="1400" b="1" dirty="0" smtClean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349249" y="1714490"/>
              <a:ext cx="698261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20" action="ppaction://hlinksldjump"/>
                </a:rPr>
                <a:t>1</a:t>
              </a:r>
              <a:r>
                <a:rPr lang="fr-FR" sz="1400" b="1" baseline="30000" dirty="0" smtClean="0">
                  <a:hlinkClick r:id="rId20" action="ppaction://hlinksldjump"/>
                </a:rPr>
                <a:t>ère </a:t>
              </a:r>
              <a:r>
                <a:rPr lang="fr-FR" sz="1400" b="1" dirty="0" smtClean="0">
                  <a:hlinkClick r:id="rId20" action="ppaction://hlinksldjump"/>
                </a:rPr>
                <a:t>S</a:t>
              </a:r>
              <a:endParaRPr lang="fr-FR" sz="1400" b="1" dirty="0" smtClean="0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ES - L – S :</a:t>
            </a:r>
          </a:p>
          <a:p>
            <a:pPr algn="ctr"/>
            <a:r>
              <a:rPr lang="fr-FR" b="1" dirty="0" smtClean="0">
                <a:hlinkClick r:id="rId21" action="ppaction://hlinksldjump"/>
              </a:rPr>
              <a:t>Enseignements facultatifs</a:t>
            </a:r>
            <a:endParaRPr lang="fr-FR" b="1" dirty="0"/>
          </a:p>
        </p:txBody>
      </p:sp>
      <p:sp>
        <p:nvSpPr>
          <p:cNvPr id="50" name="ZoneTexte 49"/>
          <p:cNvSpPr txBox="1"/>
          <p:nvPr/>
        </p:nvSpPr>
        <p:spPr>
          <a:xfrm>
            <a:off x="2268000" y="6228000"/>
            <a:ext cx="550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 par division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– Enseignements communs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53" name="Groupe 52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55" name="Bouton d'action : Accueil 54">
              <a:hlinkClick r:id="rId22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6" name="Bouton d'action : Précédent 55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Bouton d'action : Suivant 56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59" name="Bouton d'action : Personnalisé 5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1" name="ZoneTexte 60"/>
          <p:cNvSpPr txBox="1"/>
          <p:nvPr/>
        </p:nvSpPr>
        <p:spPr>
          <a:xfrm>
            <a:off x="2160000" y="5220000"/>
            <a:ext cx="67320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(a)  La langue vivante 2 peut être étrangère ou régionale  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Enseignement auquel peut s'ajouter 1 h avec un assistant de langue</a:t>
            </a:r>
          </a:p>
          <a:p>
            <a:pPr>
              <a:lnSpc>
                <a:spcPct val="8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(c)  Les élèves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désirant poursuivre l’enseignement d’exploration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d’EPS de seconde (5h) bénéficient d’un enseignement complémentaire de 4h en sus de l’enseignement obligatoire (non cumulable avec l’option facultative d’EPS)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pSp>
        <p:nvGrpSpPr>
          <p:cNvPr id="25" name="Groupe 24"/>
          <p:cNvGrpSpPr/>
          <p:nvPr/>
        </p:nvGrpSpPr>
        <p:grpSpPr>
          <a:xfrm>
            <a:off x="330744" y="4824000"/>
            <a:ext cx="1714512" cy="1954116"/>
            <a:chOff x="215438" y="2574000"/>
            <a:chExt cx="1714512" cy="1954116"/>
          </a:xfrm>
        </p:grpSpPr>
        <p:cxnSp>
          <p:nvCxnSpPr>
            <p:cNvPr id="11" name="Connecteur droit avec flèche 10"/>
            <p:cNvCxnSpPr/>
            <p:nvPr/>
          </p:nvCxnSpPr>
          <p:spPr>
            <a:xfrm rot="5400000" flipH="1" flipV="1">
              <a:off x="251951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 rot="5400000" flipH="1" flipV="1">
              <a:off x="859174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rot="5400000" flipH="1" flipV="1">
              <a:off x="1502116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 rot="5400000" flipH="1" flipV="1">
              <a:off x="144794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rot="5400000" flipH="1" flipV="1">
              <a:off x="752017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 rot="5400000" flipH="1" flipV="1">
              <a:off x="1394959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215470" y="327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Tronc</a:t>
              </a:r>
              <a:r>
                <a:rPr lang="fr-FR" sz="1400" dirty="0" smtClean="0">
                  <a:hlinkClick r:id="rId3" action="ppaction://hlinksldjump"/>
                </a:rPr>
                <a:t> </a:t>
              </a:r>
              <a:r>
                <a:rPr lang="fr-FR" sz="1400" b="1" dirty="0" smtClean="0">
                  <a:hlinkClick r:id="rId3" action="ppaction://hlinksldjump"/>
                </a:rPr>
                <a:t>commun T</a:t>
              </a:r>
              <a:r>
                <a:rPr lang="fr-FR" sz="1400" b="1" baseline="30000" dirty="0" smtClean="0">
                  <a:hlinkClick r:id="rId3" action="ppaction://hlinksldjump"/>
                </a:rPr>
                <a:t>ale</a:t>
              </a:r>
              <a:endParaRPr lang="fr-FR" sz="1400" b="1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15470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1438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58446" y="291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T</a:t>
              </a:r>
              <a:r>
                <a:rPr lang="fr-FR" sz="1400" b="1" baseline="30000" dirty="0" smtClean="0">
                  <a:hlinkClick r:id="rId6" action="ppaction://hlinksldjump"/>
                </a:rPr>
                <a:t>ale </a:t>
              </a:r>
              <a:r>
                <a:rPr lang="fr-FR" sz="1400" b="1" dirty="0" smtClean="0">
                  <a:hlinkClick r:id="rId6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1" name="Rectangle 20">
              <a:hlinkClick r:id="rId7" action="ppaction://hlinksldjump" tooltip="Mise en place : rentrée 2011"/>
            </p:cNvPr>
            <p:cNvSpPr/>
            <p:nvPr/>
          </p:nvSpPr>
          <p:spPr>
            <a:xfrm>
              <a:off x="215438" y="424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Tronc</a:t>
              </a:r>
              <a:r>
                <a:rPr lang="fr-FR" sz="1400" dirty="0" smtClean="0">
                  <a:hlinkClick r:id="rId7" action="ppaction://hlinksldjump"/>
                </a:rPr>
                <a:t> </a:t>
              </a:r>
              <a:r>
                <a:rPr lang="fr-FR" sz="1400" b="1" dirty="0" smtClean="0">
                  <a:hlinkClick r:id="rId7" action="ppaction://hlinksldjump"/>
                </a:rPr>
                <a:t>commun 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endParaRPr lang="fr-FR" sz="1400" b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15438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</a:t>
              </a:r>
              <a:r>
                <a:rPr lang="fr-FR" sz="1400" b="1" dirty="0" smtClean="0"/>
                <a:t> L</a:t>
              </a:r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86910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 </a:t>
              </a:r>
              <a:r>
                <a:rPr lang="fr-FR" sz="1400" b="1" dirty="0" smtClean="0">
                  <a:hlinkClick r:id="rId8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358414" y="388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9" action="ppaction://hlinksldjump"/>
                </a:rPr>
                <a:t>1</a:t>
              </a:r>
              <a:r>
                <a:rPr lang="fr-FR" sz="1400" b="1" baseline="30000" dirty="0" smtClean="0">
                  <a:hlinkClick r:id="rId9" action="ppaction://hlinksldjump"/>
                </a:rPr>
                <a:t>ère </a:t>
              </a:r>
              <a:r>
                <a:rPr lang="fr-FR" sz="1400" b="1" dirty="0" smtClean="0">
                  <a:hlinkClick r:id="rId9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graphicFrame>
        <p:nvGraphicFramePr>
          <p:cNvPr id="33" name="Tableau 32"/>
          <p:cNvGraphicFramePr>
            <a:graphicFrameLocks noGrp="1"/>
          </p:cNvGraphicFramePr>
          <p:nvPr/>
        </p:nvGraphicFramePr>
        <p:xfrm>
          <a:off x="2376000" y="1116000"/>
          <a:ext cx="6480000" cy="4426776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152000"/>
                <a:gridCol w="2664000"/>
                <a:gridCol w="1224000"/>
                <a:gridCol w="720000"/>
                <a:gridCol w="720000"/>
              </a:tblGrid>
              <a:tr h="684000">
                <a:tc gridSpan="5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L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spécifiques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2011)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</a:tr>
              <a:tr h="43200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324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Sciences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 </a:t>
                      </a:r>
                      <a:r>
                        <a:rPr lang="fr-FR" sz="16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ES : même programme</a:t>
                      </a:r>
                      <a:endParaRPr lang="fr-FR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DA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1,5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DA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SNES</a:t>
                      </a:r>
                      <a:endParaRPr lang="fr-FR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5DA00">
                        <a:alpha val="20000"/>
                      </a:srgbClr>
                    </a:solidFill>
                  </a:tcPr>
                </a:tc>
              </a:tr>
              <a:tr h="324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2"/>
                        </a:rPr>
                        <a:t>Littérature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3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24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4"/>
                        </a:rPr>
                        <a:t>Littérature étrangère en langue étrangère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24000">
                <a:tc rowSpan="7">
                  <a:txBody>
                    <a:bodyPr/>
                    <a:lstStyle/>
                    <a:p>
                      <a:pPr algn="ctr"/>
                      <a:r>
                        <a:rPr lang="fr-FR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Un </a:t>
                      </a:r>
                      <a:r>
                        <a:rPr lang="fr-FR" sz="2000" b="1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ensei-gnement</a:t>
                      </a:r>
                      <a:r>
                        <a:rPr lang="fr-FR" sz="20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</a:t>
                      </a:r>
                    </a:p>
                    <a:p>
                      <a:pPr algn="ctr"/>
                      <a:r>
                        <a:rPr lang="fr-FR" sz="20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 choix</a:t>
                      </a:r>
                    </a:p>
                    <a:p>
                      <a:pPr algn="ctr"/>
                      <a:r>
                        <a:rPr lang="fr-FR" sz="20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parmi :</a:t>
                      </a:r>
                      <a:endParaRPr lang="fr-FR" sz="2000" b="0" baseline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46800" marB="46800" anchor="ctr"/>
                </a:tc>
                <a:tc gridSpan="2">
                  <a:txBody>
                    <a:bodyPr/>
                    <a:lstStyle/>
                    <a:p>
                      <a:pPr marL="0" indent="72000">
                        <a:lnSpc>
                          <a:spcPct val="8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5"/>
                        </a:rPr>
                        <a:t>Arts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parmi : </a:t>
                      </a:r>
                      <a:r>
                        <a:rPr lang="fr-FR" sz="15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cinéma-audiovisuel ; </a:t>
                      </a:r>
                      <a:r>
                        <a:rPr lang="fr-FR" sz="15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musique ; </a:t>
                      </a:r>
                      <a:r>
                        <a:rPr lang="fr-FR" sz="15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danse ; </a:t>
                      </a:r>
                      <a:r>
                        <a:rPr lang="fr-FR" sz="15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théâtre ; </a:t>
                      </a:r>
                      <a:r>
                        <a:rPr lang="fr-FR" sz="15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arts plastiques ; histoire</a:t>
                      </a:r>
                      <a:r>
                        <a:rPr lang="fr-FR" sz="15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des arts </a:t>
                      </a:r>
                      <a:endParaRPr lang="fr-FR" sz="15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6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</a:tr>
              <a:tr h="32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Arts du cirque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7"/>
                        </a:rPr>
                        <a:t>Mathématiques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 </a:t>
                      </a:r>
                      <a:r>
                        <a:rPr lang="fr-FR" sz="16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ES : même programme</a:t>
                      </a:r>
                      <a:endParaRPr lang="fr-FR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8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</a:tr>
              <a:tr h="324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9"/>
                        </a:rPr>
                        <a:t>LV3</a:t>
                      </a: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(a) 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24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9"/>
                        </a:rPr>
                        <a:t>LV1 ou LV2 approfondies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(a)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0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Langues et cultures de l’antiquité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(LCA)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Latin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Grec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1</a:t>
            </a:r>
            <a:r>
              <a:rPr lang="fr-FR" b="1" baseline="30000" dirty="0" smtClean="0"/>
              <a:t>ère</a:t>
            </a:r>
            <a:r>
              <a:rPr lang="fr-FR" b="1" dirty="0" smtClean="0"/>
              <a:t> ES - L – S :</a:t>
            </a:r>
          </a:p>
          <a:p>
            <a:pPr algn="ctr"/>
            <a:r>
              <a:rPr lang="fr-FR" b="1" dirty="0" smtClean="0">
                <a:hlinkClick r:id="rId7" action="ppaction://hlinksldjump"/>
              </a:rPr>
              <a:t>Tronc commun</a:t>
            </a:r>
            <a:endParaRPr lang="fr-FR" b="1" dirty="0"/>
          </a:p>
        </p:txBody>
      </p:sp>
      <p:sp>
        <p:nvSpPr>
          <p:cNvPr id="35" name="Rectangle 34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ES - L – S :</a:t>
            </a:r>
          </a:p>
          <a:p>
            <a:pPr algn="ctr"/>
            <a:r>
              <a:rPr lang="fr-FR" b="1" dirty="0" smtClean="0">
                <a:hlinkClick r:id="rId21" action="ppaction://hlinksldjump"/>
              </a:rPr>
              <a:t>Enseignements facultatifs</a:t>
            </a:r>
            <a:endParaRPr lang="fr-FR" b="1" dirty="0"/>
          </a:p>
        </p:txBody>
      </p:sp>
      <p:sp>
        <p:nvSpPr>
          <p:cNvPr id="31" name="ZoneTexte 30"/>
          <p:cNvSpPr txBox="1"/>
          <p:nvPr/>
        </p:nvSpPr>
        <p:spPr>
          <a:xfrm>
            <a:off x="2268000" y="6228000"/>
            <a:ext cx="550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de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7 heures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par division est prévue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160000" y="5724000"/>
            <a:ext cx="6307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(a)  La langue vivante 3 peut être étrangère ou régionale  </a:t>
            </a:r>
          </a:p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Enseignement auquel peut s'ajouter 1 h avec un assistant de langue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– Série L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7" name="Bouton d'action : Accueil 36">
              <a:hlinkClick r:id="rId22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" name="Bouton d'action : Précédent 37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Bouton d'action : Suivant 38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1" name="Bouton d'action : Personnalisé 40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330744" y="4824000"/>
            <a:ext cx="1714512" cy="1954116"/>
            <a:chOff x="215438" y="2574000"/>
            <a:chExt cx="1714512" cy="1954116"/>
          </a:xfrm>
        </p:grpSpPr>
        <p:cxnSp>
          <p:nvCxnSpPr>
            <p:cNvPr id="13" name="Connecteur droit avec flèche 12"/>
            <p:cNvCxnSpPr/>
            <p:nvPr/>
          </p:nvCxnSpPr>
          <p:spPr>
            <a:xfrm rot="5400000" flipH="1" flipV="1">
              <a:off x="251951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 rot="5400000" flipH="1" flipV="1">
              <a:off x="859174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rot="5400000" flipH="1" flipV="1">
              <a:off x="1502116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 rot="5400000" flipH="1" flipV="1">
              <a:off x="144794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rot="5400000" flipH="1" flipV="1">
              <a:off x="752017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rot="5400000" flipH="1" flipV="1">
              <a:off x="1394959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215470" y="327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Tronc</a:t>
              </a:r>
              <a:r>
                <a:rPr lang="fr-FR" sz="1400" dirty="0" smtClean="0">
                  <a:hlinkClick r:id="rId3" action="ppaction://hlinksldjump"/>
                </a:rPr>
                <a:t> </a:t>
              </a:r>
              <a:r>
                <a:rPr lang="fr-FR" sz="1400" b="1" dirty="0" smtClean="0">
                  <a:hlinkClick r:id="rId3" action="ppaction://hlinksldjump"/>
                </a:rPr>
                <a:t>commun T</a:t>
              </a:r>
              <a:r>
                <a:rPr lang="fr-FR" sz="1400" b="1" baseline="30000" dirty="0" smtClean="0">
                  <a:hlinkClick r:id="rId3" action="ppaction://hlinksldjump"/>
                </a:rPr>
                <a:t>ale</a:t>
              </a:r>
              <a:endParaRPr lang="fr-FR" sz="14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15470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91438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358446" y="291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T</a:t>
              </a:r>
              <a:r>
                <a:rPr lang="fr-FR" sz="1400" b="1" baseline="30000" dirty="0" smtClean="0">
                  <a:hlinkClick r:id="rId6" action="ppaction://hlinksldjump"/>
                </a:rPr>
                <a:t>ale </a:t>
              </a:r>
              <a:r>
                <a:rPr lang="fr-FR" sz="1400" b="1" dirty="0" smtClean="0">
                  <a:hlinkClick r:id="rId6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3" name="Rectangle 22">
              <a:hlinkClick r:id="rId7" action="ppaction://hlinksldjump" tooltip="Mise en place : rentrée 2011"/>
            </p:cNvPr>
            <p:cNvSpPr/>
            <p:nvPr/>
          </p:nvSpPr>
          <p:spPr>
            <a:xfrm>
              <a:off x="215438" y="424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Tronc</a:t>
              </a:r>
              <a:r>
                <a:rPr lang="fr-FR" sz="1400" dirty="0" smtClean="0">
                  <a:hlinkClick r:id="rId7" action="ppaction://hlinksldjump"/>
                </a:rPr>
                <a:t> </a:t>
              </a:r>
              <a:r>
                <a:rPr lang="fr-FR" sz="1400" b="1" dirty="0" smtClean="0">
                  <a:hlinkClick r:id="rId7" action="ppaction://hlinksldjump"/>
                </a:rPr>
                <a:t>commun 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endParaRPr lang="fr-FR" sz="14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15438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</a:t>
              </a:r>
              <a:r>
                <a:rPr lang="fr-FR" sz="1400" b="1" dirty="0" smtClean="0">
                  <a:hlinkClick r:id="rId8" action="ppaction://hlinksldjump"/>
                </a:rPr>
                <a:t> 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6910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 </a:t>
              </a:r>
              <a:r>
                <a:rPr lang="fr-FR" sz="1400" b="1" dirty="0" smtClean="0"/>
                <a:t>ES</a:t>
              </a:r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8414" y="388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9" action="ppaction://hlinksldjump"/>
                </a:rPr>
                <a:t>1</a:t>
              </a:r>
              <a:r>
                <a:rPr lang="fr-FR" sz="1400" b="1" baseline="30000" dirty="0" smtClean="0">
                  <a:hlinkClick r:id="rId9" action="ppaction://hlinksldjump"/>
                </a:rPr>
                <a:t>ère </a:t>
              </a:r>
              <a:r>
                <a:rPr lang="fr-FR" sz="1400" b="1" dirty="0" smtClean="0">
                  <a:hlinkClick r:id="rId9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graphicFrame>
        <p:nvGraphicFramePr>
          <p:cNvPr id="29" name="Tableau 28"/>
          <p:cNvGraphicFramePr>
            <a:graphicFrameLocks noGrp="1"/>
          </p:cNvGraphicFramePr>
          <p:nvPr/>
        </p:nvGraphicFramePr>
        <p:xfrm>
          <a:off x="2376000" y="1116000"/>
          <a:ext cx="6480000" cy="242031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040000"/>
                <a:gridCol w="720000"/>
                <a:gridCol w="720000"/>
              </a:tblGrid>
              <a:tr h="684000"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ES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spécifiques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2011)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90000" marR="0" marT="18000" marB="18000"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540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Mathématiques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 (enseignement au choix) </a:t>
                      </a:r>
                      <a:r>
                        <a:rPr lang="fr-FR" sz="16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ES : même programme</a:t>
                      </a:r>
                      <a:endParaRPr lang="fr-FR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2"/>
                        </a:rPr>
                        <a:t>Sciences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 </a:t>
                      </a:r>
                      <a:r>
                        <a:rPr lang="fr-FR" sz="16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ES : même programme</a:t>
                      </a:r>
                      <a:endParaRPr lang="fr-FR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1,5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3"/>
                        </a:rPr>
                        <a:t>SNES</a:t>
                      </a:r>
                      <a:endParaRPr lang="fr-FR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4"/>
                        </a:rPr>
                        <a:t>Sciences économiques et sociales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5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6" name="Rectangle 35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ES - L – S :</a:t>
            </a:r>
          </a:p>
          <a:p>
            <a:pPr algn="ctr"/>
            <a:r>
              <a:rPr lang="fr-FR" b="1" dirty="0" smtClean="0">
                <a:hlinkClick r:id="rId16" action="ppaction://hlinksldjump"/>
              </a:rPr>
              <a:t>Enseignements facultatifs</a:t>
            </a:r>
            <a:endParaRPr lang="fr-FR" b="1" dirty="0"/>
          </a:p>
        </p:txBody>
      </p:sp>
      <p:sp>
        <p:nvSpPr>
          <p:cNvPr id="37" name="Rectangle 36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1</a:t>
            </a:r>
            <a:r>
              <a:rPr lang="fr-FR" b="1" baseline="30000" dirty="0" smtClean="0"/>
              <a:t>ère</a:t>
            </a:r>
            <a:r>
              <a:rPr lang="fr-FR" b="1" dirty="0" smtClean="0"/>
              <a:t> ES - L – S :</a:t>
            </a:r>
          </a:p>
          <a:p>
            <a:pPr algn="ctr"/>
            <a:r>
              <a:rPr lang="fr-FR" b="1" dirty="0" smtClean="0">
                <a:hlinkClick r:id="rId7" action="ppaction://hlinksldjump"/>
              </a:rPr>
              <a:t>Tronc commun</a:t>
            </a:r>
            <a:endParaRPr lang="fr-FR" b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2268000" y="6228000"/>
            <a:ext cx="558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de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7 heures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par division est prévue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– Série ES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1" name="Bouton d'action : Accueil 30">
              <a:hlinkClick r:id="rId17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3" name="Bouton d'action : Précédent 32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Bouton d'action : Suivant 3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9" name="Bouton d'action : Personnalisé 3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330744" y="4824000"/>
            <a:ext cx="1714512" cy="1954116"/>
            <a:chOff x="215438" y="2574000"/>
            <a:chExt cx="1714512" cy="1954116"/>
          </a:xfrm>
        </p:grpSpPr>
        <p:cxnSp>
          <p:nvCxnSpPr>
            <p:cNvPr id="12" name="Connecteur droit avec flèche 11"/>
            <p:cNvCxnSpPr/>
            <p:nvPr/>
          </p:nvCxnSpPr>
          <p:spPr>
            <a:xfrm rot="5400000" flipH="1" flipV="1">
              <a:off x="251951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rot="5400000" flipH="1" flipV="1">
              <a:off x="859174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 rot="5400000" flipH="1" flipV="1">
              <a:off x="1502116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rot="5400000" flipH="1" flipV="1">
              <a:off x="144794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 rot="5400000" flipH="1" flipV="1">
              <a:off x="752017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rot="5400000" flipH="1" flipV="1">
              <a:off x="1394959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215470" y="327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Tronc</a:t>
              </a:r>
              <a:r>
                <a:rPr lang="fr-FR" sz="1400" dirty="0" smtClean="0">
                  <a:hlinkClick r:id="rId3" action="ppaction://hlinksldjump"/>
                </a:rPr>
                <a:t> </a:t>
              </a:r>
              <a:r>
                <a:rPr lang="fr-FR" sz="1400" b="1" dirty="0" smtClean="0">
                  <a:hlinkClick r:id="rId3" action="ppaction://hlinksldjump"/>
                </a:rPr>
                <a:t>commun T</a:t>
              </a:r>
              <a:r>
                <a:rPr lang="fr-FR" sz="1400" b="1" baseline="30000" dirty="0" smtClean="0">
                  <a:hlinkClick r:id="rId3" action="ppaction://hlinksldjump"/>
                </a:rPr>
                <a:t>ale</a:t>
              </a:r>
              <a:endParaRPr lang="fr-FR" sz="1400" b="1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5470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91438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358446" y="291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T</a:t>
              </a:r>
              <a:r>
                <a:rPr lang="fr-FR" sz="1400" b="1" baseline="30000" dirty="0" smtClean="0">
                  <a:hlinkClick r:id="rId6" action="ppaction://hlinksldjump"/>
                </a:rPr>
                <a:t>ale </a:t>
              </a:r>
              <a:r>
                <a:rPr lang="fr-FR" sz="1400" b="1" dirty="0" smtClean="0">
                  <a:hlinkClick r:id="rId6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2" name="Rectangle 21">
              <a:hlinkClick r:id="rId7" action="ppaction://hlinksldjump" tooltip="Mise en place : rentrée 2011"/>
            </p:cNvPr>
            <p:cNvSpPr/>
            <p:nvPr/>
          </p:nvSpPr>
          <p:spPr>
            <a:xfrm>
              <a:off x="215438" y="424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Tronc</a:t>
              </a:r>
              <a:r>
                <a:rPr lang="fr-FR" sz="1400" dirty="0" smtClean="0">
                  <a:hlinkClick r:id="rId7" action="ppaction://hlinksldjump"/>
                </a:rPr>
                <a:t> </a:t>
              </a:r>
              <a:r>
                <a:rPr lang="fr-FR" sz="1400" b="1" dirty="0" smtClean="0">
                  <a:hlinkClick r:id="rId7" action="ppaction://hlinksldjump"/>
                </a:rPr>
                <a:t>commun 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endParaRPr lang="fr-FR" sz="14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15438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</a:t>
              </a:r>
              <a:r>
                <a:rPr lang="fr-FR" sz="1400" b="1" dirty="0" smtClean="0">
                  <a:hlinkClick r:id="rId8" action="ppaction://hlinksldjump"/>
                </a:rPr>
                <a:t> 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6910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9" action="ppaction://hlinksldjump"/>
                </a:rPr>
                <a:t>1</a:t>
              </a:r>
              <a:r>
                <a:rPr lang="fr-FR" sz="1400" b="1" baseline="30000" dirty="0" smtClean="0">
                  <a:hlinkClick r:id="rId9" action="ppaction://hlinksldjump"/>
                </a:rPr>
                <a:t>ère </a:t>
              </a:r>
              <a:r>
                <a:rPr lang="fr-FR" sz="1400" b="1" dirty="0" smtClean="0">
                  <a:hlinkClick r:id="rId9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358414" y="388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 </a:t>
              </a:r>
              <a:r>
                <a:rPr lang="fr-FR" sz="1400" b="1" dirty="0" smtClean="0"/>
                <a:t>S</a:t>
              </a:r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ES - L – S :</a:t>
            </a:r>
          </a:p>
          <a:p>
            <a:pPr algn="ctr"/>
            <a:r>
              <a:rPr lang="fr-FR" b="1" dirty="0" smtClean="0">
                <a:hlinkClick r:id="rId10" action="ppaction://hlinksldjump"/>
              </a:rPr>
              <a:t>Enseignements facultatifs</a:t>
            </a:r>
            <a:endParaRPr lang="fr-FR" b="1" dirty="0"/>
          </a:p>
        </p:txBody>
      </p:sp>
      <p:sp>
        <p:nvSpPr>
          <p:cNvPr id="36" name="Rectangle 35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1</a:t>
            </a:r>
            <a:r>
              <a:rPr lang="fr-FR" b="1" baseline="30000" dirty="0" smtClean="0"/>
              <a:t>ère</a:t>
            </a:r>
            <a:r>
              <a:rPr lang="fr-FR" b="1" dirty="0" smtClean="0"/>
              <a:t> ES - L – S :</a:t>
            </a:r>
          </a:p>
          <a:p>
            <a:pPr algn="ctr"/>
            <a:r>
              <a:rPr lang="fr-FR" b="1" dirty="0" smtClean="0">
                <a:hlinkClick r:id="rId7" action="ppaction://hlinksldjump"/>
              </a:rPr>
              <a:t>Tronc commun</a:t>
            </a:r>
            <a:endParaRPr lang="fr-FR" b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2268000" y="6228000"/>
            <a:ext cx="55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de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9 heures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par division est prévue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– Série 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160000" y="5472000"/>
            <a:ext cx="669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(c) Choix «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Sciences de l’ingénieur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» et «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Biologie, agronomie, territoire …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»  :  </a:t>
            </a:r>
          </a:p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les TPE sont intégrés dans l’horaire de cette discipline</a:t>
            </a:r>
          </a:p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(e) Enseignement assuré uniquement dans les LEGT agricoles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29" name="Tableau 28"/>
          <p:cNvGraphicFramePr>
            <a:graphicFrameLocks noGrp="1"/>
          </p:cNvGraphicFramePr>
          <p:nvPr/>
        </p:nvGraphicFramePr>
        <p:xfrm>
          <a:off x="2376000" y="1116000"/>
          <a:ext cx="6480000" cy="309848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04000"/>
                <a:gridCol w="1008000"/>
                <a:gridCol w="3528000"/>
                <a:gridCol w="720000"/>
                <a:gridCol w="720000"/>
              </a:tblGrid>
              <a:tr h="684000">
                <a:tc gridSpan="5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spécifiques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2011)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</a:tr>
              <a:tr h="43200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90000" marR="0" marT="18000" marB="18000"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1"/>
                        </a:rPr>
                        <a:t>Mathématiques</a:t>
                      </a:r>
                      <a:endParaRPr lang="fr-FR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2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3"/>
                        </a:rPr>
                        <a:t>Physique-chimie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4"/>
                        </a:rPr>
                        <a:t>SNES</a:t>
                      </a:r>
                      <a:endParaRPr lang="fr-FR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Et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Soit :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5"/>
                        </a:rPr>
                        <a:t>Sciences de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5"/>
                        </a:rPr>
                        <a:t> la vie et de la terre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6"/>
                        </a:rPr>
                        <a:t>SNES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Soit :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7"/>
                        </a:rPr>
                        <a:t>Sciences de l’ingénieur</a:t>
                      </a: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(c)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Soit :</a:t>
                      </a:r>
                      <a:endParaRPr lang="fr-FR" b="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Biologie, agronomie, territoire et 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développement durable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(c) (e)</a:t>
                      </a:r>
                      <a:endParaRPr lang="fr-FR" sz="16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46800" marB="36000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31" name="Groupe 30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4" name="Bouton d'action : Accueil 33">
              <a:hlinkClick r:id="rId18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Bouton d'action : Précédent 36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" name="Bouton d'action : Suivant 37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0" name="Bouton d'action : Personnalisé 39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pSp>
        <p:nvGrpSpPr>
          <p:cNvPr id="38" name="Groupe 37"/>
          <p:cNvGrpSpPr/>
          <p:nvPr/>
        </p:nvGrpSpPr>
        <p:grpSpPr>
          <a:xfrm>
            <a:off x="330744" y="4824000"/>
            <a:ext cx="1714512" cy="1954116"/>
            <a:chOff x="215438" y="2574000"/>
            <a:chExt cx="1714512" cy="1954116"/>
          </a:xfrm>
        </p:grpSpPr>
        <p:cxnSp>
          <p:nvCxnSpPr>
            <p:cNvPr id="39" name="Connecteur droit avec flèche 38"/>
            <p:cNvCxnSpPr/>
            <p:nvPr/>
          </p:nvCxnSpPr>
          <p:spPr>
            <a:xfrm rot="5400000" flipH="1" flipV="1">
              <a:off x="251951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 rot="5400000" flipH="1" flipV="1">
              <a:off x="859174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 rot="5400000" flipH="1" flipV="1">
              <a:off x="1502116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/>
            <p:nvPr/>
          </p:nvCxnSpPr>
          <p:spPr>
            <a:xfrm rot="5400000" flipH="1" flipV="1">
              <a:off x="144794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 rot="5400000" flipH="1" flipV="1">
              <a:off x="752017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 rot="5400000" flipH="1" flipV="1">
              <a:off x="1394959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215470" y="327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Tronc</a:t>
              </a:r>
              <a:r>
                <a:rPr lang="fr-FR" sz="1400" dirty="0" smtClean="0"/>
                <a:t> </a:t>
              </a:r>
              <a:r>
                <a:rPr lang="fr-FR" sz="1400" b="1" dirty="0" smtClean="0"/>
                <a:t>commun T</a:t>
              </a:r>
              <a:r>
                <a:rPr lang="fr-FR" sz="1400" b="1" baseline="30000" dirty="0" smtClean="0"/>
                <a:t>ale</a:t>
              </a:r>
              <a:endParaRPr lang="fr-FR" sz="1400" b="1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15470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</a:t>
              </a:r>
              <a:r>
                <a:rPr lang="fr-FR" sz="1400" b="1" baseline="30000" dirty="0" smtClean="0">
                  <a:hlinkClick r:id="rId3" action="ppaction://hlinksldjump"/>
                </a:rPr>
                <a:t>ale </a:t>
              </a:r>
              <a:r>
                <a:rPr lang="fr-FR" sz="1400" b="1" dirty="0" smtClean="0">
                  <a:hlinkClick r:id="rId3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91438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358446" y="291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50" name="Rectangle 49">
              <a:hlinkClick r:id="rId5" action="ppaction://hlinksldjump" tooltip="Mise en place : rentrée 2011"/>
            </p:cNvPr>
            <p:cNvSpPr/>
            <p:nvPr/>
          </p:nvSpPr>
          <p:spPr>
            <a:xfrm>
              <a:off x="215438" y="424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Tronc</a:t>
              </a:r>
              <a:r>
                <a:rPr lang="fr-FR" sz="1400" dirty="0" smtClean="0">
                  <a:hlinkClick r:id="rId5" action="ppaction://hlinksldjump"/>
                </a:rPr>
                <a:t> </a:t>
              </a:r>
              <a:r>
                <a:rPr lang="fr-FR" sz="1400" b="1" dirty="0" smtClean="0">
                  <a:hlinkClick r:id="rId5" action="ppaction://hlinksldjump"/>
                </a:rPr>
                <a:t>commun 1</a:t>
              </a:r>
              <a:r>
                <a:rPr lang="fr-FR" sz="1400" b="1" baseline="30000" dirty="0" smtClean="0">
                  <a:hlinkClick r:id="rId5" action="ppaction://hlinksldjump"/>
                </a:rPr>
                <a:t>ère</a:t>
              </a:r>
              <a:endParaRPr lang="fr-FR" sz="1400" b="1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15438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1</a:t>
              </a:r>
              <a:r>
                <a:rPr lang="fr-FR" sz="1400" b="1" baseline="30000" dirty="0" smtClean="0">
                  <a:hlinkClick r:id="rId6" action="ppaction://hlinksldjump"/>
                </a:rPr>
                <a:t>ère</a:t>
              </a:r>
              <a:r>
                <a:rPr lang="fr-FR" sz="1400" b="1" dirty="0" smtClean="0">
                  <a:hlinkClick r:id="rId6" action="ppaction://hlinksldjump"/>
                </a:rPr>
                <a:t> 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6910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1</a:t>
              </a:r>
              <a:r>
                <a:rPr lang="fr-FR" sz="1400" b="1" baseline="30000" dirty="0" smtClean="0">
                  <a:hlinkClick r:id="rId7" action="ppaction://hlinksldjump"/>
                </a:rPr>
                <a:t>ère </a:t>
              </a:r>
              <a:r>
                <a:rPr lang="fr-FR" sz="1400" b="1" dirty="0" smtClean="0">
                  <a:hlinkClick r:id="rId7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358414" y="388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 </a:t>
              </a:r>
              <a:r>
                <a:rPr lang="fr-FR" sz="1400" b="1" dirty="0" smtClean="0">
                  <a:hlinkClick r:id="rId8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fr-FR" b="1" dirty="0" smtClean="0"/>
              <a:t>Enseignements spécifiques</a:t>
            </a:r>
          </a:p>
          <a:p>
            <a:pPr algn="ctr"/>
            <a:endParaRPr lang="fr-FR" sz="1200" b="1" dirty="0" smtClean="0"/>
          </a:p>
          <a:p>
            <a:pPr algn="ctr"/>
            <a:endParaRPr lang="fr-FR" b="1" dirty="0"/>
          </a:p>
        </p:txBody>
      </p:sp>
      <p:grpSp>
        <p:nvGrpSpPr>
          <p:cNvPr id="29" name="Groupe 28"/>
          <p:cNvGrpSpPr/>
          <p:nvPr/>
        </p:nvGrpSpPr>
        <p:grpSpPr>
          <a:xfrm>
            <a:off x="144000" y="1656000"/>
            <a:ext cx="2088000" cy="439200"/>
            <a:chOff x="-44356" y="3276000"/>
            <a:chExt cx="2088000" cy="439200"/>
          </a:xfrm>
        </p:grpSpPr>
        <p:sp>
          <p:nvSpPr>
            <p:cNvPr id="30" name="Rectangle 29"/>
            <p:cNvSpPr/>
            <p:nvPr/>
          </p:nvSpPr>
          <p:spPr>
            <a:xfrm>
              <a:off x="-44356" y="3276000"/>
              <a:ext cx="684000" cy="43200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</a:t>
              </a:r>
              <a:r>
                <a:rPr lang="fr-FR" sz="1400" b="1" baseline="30000" dirty="0" smtClean="0">
                  <a:hlinkClick r:id="rId3" action="ppaction://hlinksldjump"/>
                </a:rPr>
                <a:t>ale </a:t>
              </a:r>
              <a:r>
                <a:rPr lang="fr-FR" sz="1400" b="1" dirty="0" smtClean="0">
                  <a:hlinkClick r:id="rId3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39644" y="3276000"/>
              <a:ext cx="720000" cy="43200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359644" y="3276000"/>
              <a:ext cx="684000" cy="43920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ES - L – S :</a:t>
            </a:r>
          </a:p>
          <a:p>
            <a:pPr algn="ctr"/>
            <a:r>
              <a:rPr lang="fr-FR" b="1" dirty="0" smtClean="0">
                <a:hlinkClick r:id="rId9" action="ppaction://hlinksldjump"/>
              </a:rPr>
              <a:t>Enseignements facultatifs</a:t>
            </a:r>
            <a:endParaRPr lang="fr-FR" b="1" dirty="0"/>
          </a:p>
        </p:txBody>
      </p:sp>
      <p:sp>
        <p:nvSpPr>
          <p:cNvPr id="54" name="ZoneTexte 53"/>
          <p:cNvSpPr txBox="1"/>
          <p:nvPr/>
        </p:nvSpPr>
        <p:spPr>
          <a:xfrm>
            <a:off x="2268000" y="6228000"/>
            <a:ext cx="561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par division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2160000" y="5220000"/>
            <a:ext cx="6732000" cy="105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(a)  La langue vivante 2 peut être étrangère ou régionale  </a:t>
            </a:r>
          </a:p>
          <a:p>
            <a:pPr>
              <a:spcAft>
                <a:spcPts val="600"/>
              </a:spcAft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Enseignement auquel peut s'ajouter 1 h avec un assistant de langue</a:t>
            </a:r>
          </a:p>
          <a:p>
            <a:pPr>
              <a:lnSpc>
                <a:spcPct val="8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(b)  Enseignement complémentaire d’EPS de 4h en sus de l’enseignement obligatoire : non cumulable avec l’option facultative d’EPS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– Enseignements communs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5" name="Tableau 34"/>
          <p:cNvGraphicFramePr>
            <a:graphicFrameLocks noGrp="1"/>
          </p:cNvGraphicFramePr>
          <p:nvPr/>
        </p:nvGraphicFramePr>
        <p:xfrm>
          <a:off x="2376000" y="1116000"/>
          <a:ext cx="6480000" cy="308490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040000"/>
                <a:gridCol w="720000"/>
                <a:gridCol w="720000"/>
              </a:tblGrid>
              <a:tr h="684000"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L-S-ES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communs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2012)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90000" marR="0" marT="18000" marB="18000"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0"/>
                        </a:rPr>
                        <a:t>LV1 et LV2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–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enveloppe globalisée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(a) </a:t>
                      </a:r>
                      <a:endParaRPr lang="fr-FR" sz="16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 h </a:t>
                      </a:r>
                      <a:endParaRPr lang="fr-FR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1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2"/>
                        </a:rPr>
                        <a:t>Éducation physique et sportive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(b)</a:t>
                      </a:r>
                      <a:endParaRPr lang="fr-FR" sz="16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3"/>
                        </a:rPr>
                        <a:t>ECJS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Prévision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MEN :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mise en œuvre</a:t>
                      </a:r>
                      <a:r>
                        <a:rPr lang="fr-FR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rentrée 2013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          (programme non actualisé à la rentrée 2012)</a:t>
                      </a:r>
                    </a:p>
                  </a:txBody>
                  <a:tcPr marL="90000" marR="54000" marT="46800" marB="46800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0,5 h</a:t>
                      </a:r>
                      <a:endParaRPr lang="fr-FR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4"/>
                        </a:rPr>
                        <a:t>Accompagnement personnalisé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              (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5"/>
                        </a:rPr>
                        <a:t>Doc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sz="18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</a:t>
                      </a:r>
                      <a:r>
                        <a:rPr lang="fr-FR" sz="18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h</a:t>
                      </a:r>
                      <a:endParaRPr lang="fr-FR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6"/>
                        </a:rPr>
                        <a:t>SNES</a:t>
                      </a:r>
                      <a:endParaRPr lang="fr-FR" sz="18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alpha val="2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Heures de vie de classe</a:t>
                      </a:r>
                      <a:endParaRPr lang="fr-FR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 h/an</a:t>
                      </a:r>
                      <a:endParaRPr lang="fr-FR" sz="1600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46800" marB="46800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36" name="Groupe 35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7" name="Bouton d'action : Accueil 36">
              <a:hlinkClick r:id="rId17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7" name="Bouton d'action : Précédent 56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8" name="Bouton d'action : Suivant 57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60" name="Bouton d'action : Personnalisé 59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– Série L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38" name="Groupe 37"/>
          <p:cNvGrpSpPr/>
          <p:nvPr/>
        </p:nvGrpSpPr>
        <p:grpSpPr>
          <a:xfrm>
            <a:off x="330744" y="4824000"/>
            <a:ext cx="1714512" cy="1954116"/>
            <a:chOff x="108000" y="4824000"/>
            <a:chExt cx="1714512" cy="1954116"/>
          </a:xfrm>
        </p:grpSpPr>
        <p:cxnSp>
          <p:nvCxnSpPr>
            <p:cNvPr id="16" name="Connecteur droit avec flèche 15"/>
            <p:cNvCxnSpPr/>
            <p:nvPr/>
          </p:nvCxnSpPr>
          <p:spPr>
            <a:xfrm rot="5400000" flipH="1" flipV="1">
              <a:off x="144513" y="503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rot="5400000" flipH="1" flipV="1">
              <a:off x="751736" y="503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rot="5400000" flipH="1" flipV="1">
              <a:off x="1394678" y="503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rot="5400000" flipH="1" flipV="1">
              <a:off x="37356" y="612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5400000" flipH="1" flipV="1">
              <a:off x="644579" y="612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rot="5400000" flipH="1" flipV="1">
              <a:off x="1287521" y="612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108032" y="552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Tronc</a:t>
              </a:r>
              <a:r>
                <a:rPr lang="fr-FR" sz="1400" dirty="0" smtClean="0">
                  <a:hlinkClick r:id="rId3" action="ppaction://hlinksldjump"/>
                </a:rPr>
                <a:t> </a:t>
              </a:r>
              <a:r>
                <a:rPr lang="fr-FR" sz="1400" b="1" dirty="0" smtClean="0">
                  <a:hlinkClick r:id="rId3" action="ppaction://hlinksldjump"/>
                </a:rPr>
                <a:t>commun T</a:t>
              </a:r>
              <a:r>
                <a:rPr lang="fr-FR" sz="1400" b="1" baseline="30000" dirty="0" smtClean="0">
                  <a:hlinkClick r:id="rId3" action="ppaction://hlinksldjump"/>
                </a:rPr>
                <a:t>ale</a:t>
              </a:r>
              <a:endParaRPr lang="fr-FR" sz="14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8032" y="516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 </a:t>
              </a:r>
              <a:r>
                <a:rPr lang="fr-FR" sz="1400" b="1" dirty="0" smtClean="0"/>
                <a:t>L</a:t>
              </a:r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84000" y="516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251008" y="516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6" name="Rectangle 25">
              <a:hlinkClick r:id="rId6" action="ppaction://hlinksldjump" tooltip="Mise en place : rentrée 2011"/>
            </p:cNvPr>
            <p:cNvSpPr/>
            <p:nvPr/>
          </p:nvSpPr>
          <p:spPr>
            <a:xfrm>
              <a:off x="108000" y="649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Tronc</a:t>
              </a:r>
              <a:r>
                <a:rPr lang="fr-FR" sz="1400" dirty="0" smtClean="0">
                  <a:hlinkClick r:id="rId6" action="ppaction://hlinksldjump"/>
                </a:rPr>
                <a:t> </a:t>
              </a:r>
              <a:r>
                <a:rPr lang="fr-FR" sz="1400" b="1" dirty="0" smtClean="0">
                  <a:hlinkClick r:id="rId6" action="ppaction://hlinksldjump"/>
                </a:rPr>
                <a:t>commun 1</a:t>
              </a:r>
              <a:r>
                <a:rPr lang="fr-FR" sz="1400" b="1" baseline="30000" dirty="0" smtClean="0">
                  <a:hlinkClick r:id="rId6" action="ppaction://hlinksldjump"/>
                </a:rPr>
                <a:t>ère</a:t>
              </a:r>
              <a:endParaRPr lang="fr-FR" sz="1400" b="1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08000" y="613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r>
                <a:rPr lang="fr-FR" sz="1400" b="1" dirty="0" smtClean="0">
                  <a:hlinkClick r:id="rId7" action="ppaction://hlinksldjump"/>
                </a:rPr>
                <a:t> 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79472" y="613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 </a:t>
              </a:r>
              <a:r>
                <a:rPr lang="fr-FR" sz="1400" b="1" dirty="0" smtClean="0">
                  <a:hlinkClick r:id="rId8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250976" y="613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9" action="ppaction://hlinksldjump"/>
                </a:rPr>
                <a:t>1</a:t>
              </a:r>
              <a:r>
                <a:rPr lang="fr-FR" sz="1400" b="1" baseline="30000" dirty="0" smtClean="0">
                  <a:hlinkClick r:id="rId9" action="ppaction://hlinksldjump"/>
                </a:rPr>
                <a:t>ère </a:t>
              </a:r>
              <a:r>
                <a:rPr lang="fr-FR" sz="1400" b="1" dirty="0" smtClean="0">
                  <a:hlinkClick r:id="rId9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</a:t>
            </a:r>
            <a:r>
              <a:rPr lang="fr-FR" b="1" baseline="30000" dirty="0" smtClean="0"/>
              <a:t>ale</a:t>
            </a:r>
            <a:r>
              <a:rPr lang="fr-FR" b="1" dirty="0" smtClean="0"/>
              <a:t> ES - L – S :</a:t>
            </a:r>
          </a:p>
          <a:p>
            <a:pPr algn="ctr"/>
            <a:r>
              <a:rPr lang="fr-FR" b="1" dirty="0" smtClean="0">
                <a:hlinkClick r:id="rId3" action="ppaction://hlinksldjump"/>
              </a:rPr>
              <a:t>Tronc commun</a:t>
            </a:r>
            <a:endParaRPr lang="fr-FR" b="1" dirty="0"/>
          </a:p>
        </p:txBody>
      </p:sp>
      <p:sp>
        <p:nvSpPr>
          <p:cNvPr id="39" name="Rectangle 38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ES - L – S :</a:t>
            </a:r>
          </a:p>
          <a:p>
            <a:pPr algn="ctr"/>
            <a:r>
              <a:rPr lang="fr-FR" b="1" dirty="0" smtClean="0">
                <a:hlinkClick r:id="rId10" action="ppaction://hlinksldjump"/>
              </a:rPr>
              <a:t>Enseignements facultatifs</a:t>
            </a:r>
            <a:endParaRPr lang="fr-FR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2268000" y="6228000"/>
            <a:ext cx="561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de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6 heures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par division est prévue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graphicFrame>
        <p:nvGraphicFramePr>
          <p:cNvPr id="31" name="Tableau 30"/>
          <p:cNvGraphicFramePr>
            <a:graphicFrameLocks noGrp="1"/>
          </p:cNvGraphicFramePr>
          <p:nvPr/>
        </p:nvGraphicFramePr>
        <p:xfrm>
          <a:off x="2376000" y="1116000"/>
          <a:ext cx="6480000" cy="4969656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152000"/>
                <a:gridCol w="2664000"/>
                <a:gridCol w="1224000"/>
                <a:gridCol w="720000"/>
                <a:gridCol w="720000"/>
              </a:tblGrid>
              <a:tr h="684000">
                <a:tc gridSpan="5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L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spécifiques et de spécialité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2012)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</a:tr>
              <a:tr h="43200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90000" marR="0" marT="18000" marB="18000"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288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Histoire géographie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Philosophie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288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Littérature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Littérature étrangère en langue étrangère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1,5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2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</a:tr>
              <a:tr h="288000">
                <a:tc rowSpan="8">
                  <a:txBody>
                    <a:bodyPr/>
                    <a:lstStyle/>
                    <a:p>
                      <a:pPr algn="ctr"/>
                      <a:r>
                        <a:rPr lang="fr-FR" sz="20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Un </a:t>
                      </a:r>
                      <a:r>
                        <a:rPr lang="fr-FR" sz="2000" b="1" baseline="0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ensei-gnement</a:t>
                      </a:r>
                      <a:r>
                        <a:rPr lang="fr-FR" sz="20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de spécialité, </a:t>
                      </a:r>
                      <a:r>
                        <a:rPr lang="fr-FR" sz="2000" b="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au choix parmi :</a:t>
                      </a:r>
                      <a:endParaRPr lang="fr-FR" sz="2000" b="0" baseline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72000">
                        <a:lnSpc>
                          <a:spcPct val="8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3"/>
                        </a:rPr>
                        <a:t>Arts</a:t>
                      </a:r>
                      <a:r>
                        <a:rPr lang="fr-FR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parmi : </a:t>
                      </a:r>
                      <a:r>
                        <a:rPr lang="fr-FR" sz="15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cinéma-audiovisuel ; </a:t>
                      </a:r>
                      <a:r>
                        <a:rPr lang="fr-FR" sz="15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musique ; </a:t>
                      </a:r>
                      <a:r>
                        <a:rPr lang="fr-FR" sz="15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danse ; </a:t>
                      </a:r>
                      <a:r>
                        <a:rPr lang="fr-FR" sz="15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théâtre ; </a:t>
                      </a:r>
                      <a:r>
                        <a:rPr lang="fr-FR" sz="15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arts plastiques ; histoire</a:t>
                      </a:r>
                      <a:r>
                        <a:rPr lang="fr-FR" sz="15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des arts </a:t>
                      </a:r>
                      <a:endParaRPr lang="fr-FR" sz="1500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4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Arts du cirque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Mathématiques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 </a:t>
                      </a:r>
                      <a:r>
                        <a:rPr lang="fr-FR" sz="16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ES : même programme</a:t>
                      </a:r>
                      <a:endParaRPr lang="fr-FR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b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Droit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et grands enjeux du monde contemporain</a:t>
                      </a:r>
                      <a:endParaRPr lang="fr-FR" sz="15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0" marT="54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 h</a:t>
                      </a: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5"/>
                        </a:rPr>
                        <a:t>LV1 ou LV2 approfondies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5"/>
                        </a:rPr>
                        <a:t>LV3</a:t>
                      </a: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– étrangère ou régionale</a:t>
                      </a:r>
                      <a:endParaRPr lang="fr-FR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2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Langues et cultures de l’antiquité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(LCA)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Latin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18000" marT="0" marB="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0" marB="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Grec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18000" marT="0" marB="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0" marB="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chemeClr val="accent3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0" name="Groupe 29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2" name="Bouton d'action : Accueil 31">
              <a:hlinkClick r:id="rId16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Bouton d'action : Précédent 34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Bouton d'action : Suivant 35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1" name="Bouton d'action : Personnalisé 40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>
            <a:off x="330744" y="4824000"/>
            <a:ext cx="1714512" cy="1954116"/>
            <a:chOff x="215438" y="2574000"/>
            <a:chExt cx="1714512" cy="1954116"/>
          </a:xfrm>
        </p:grpSpPr>
        <p:cxnSp>
          <p:nvCxnSpPr>
            <p:cNvPr id="16" name="Connecteur droit avec flèche 15"/>
            <p:cNvCxnSpPr/>
            <p:nvPr/>
          </p:nvCxnSpPr>
          <p:spPr>
            <a:xfrm rot="5400000" flipH="1" flipV="1">
              <a:off x="251951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rot="5400000" flipH="1" flipV="1">
              <a:off x="859174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rot="5400000" flipH="1" flipV="1">
              <a:off x="1502116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rot="5400000" flipH="1" flipV="1">
              <a:off x="144794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5400000" flipH="1" flipV="1">
              <a:off x="752017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rot="5400000" flipH="1" flipV="1">
              <a:off x="1394959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215470" y="327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Tronc</a:t>
              </a:r>
              <a:r>
                <a:rPr lang="fr-FR" sz="1400" dirty="0" smtClean="0">
                  <a:hlinkClick r:id="rId3" action="ppaction://hlinksldjump"/>
                </a:rPr>
                <a:t> </a:t>
              </a:r>
              <a:r>
                <a:rPr lang="fr-FR" sz="1400" b="1" dirty="0" smtClean="0">
                  <a:hlinkClick r:id="rId3" action="ppaction://hlinksldjump"/>
                </a:rPr>
                <a:t>commun T</a:t>
              </a:r>
              <a:r>
                <a:rPr lang="fr-FR" sz="1400" b="1" baseline="30000" dirty="0" smtClean="0">
                  <a:hlinkClick r:id="rId3" action="ppaction://hlinksldjump"/>
                </a:rPr>
                <a:t>ale</a:t>
              </a:r>
              <a:endParaRPr lang="fr-FR" sz="14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15470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91438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 </a:t>
              </a:r>
              <a:r>
                <a:rPr lang="fr-FR" sz="1400" b="1" dirty="0" smtClean="0"/>
                <a:t>ES</a:t>
              </a:r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358446" y="291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6" name="Rectangle 25">
              <a:hlinkClick r:id="rId6" action="ppaction://hlinksldjump" tooltip="Mise en place : rentrée 2011"/>
            </p:cNvPr>
            <p:cNvSpPr/>
            <p:nvPr/>
          </p:nvSpPr>
          <p:spPr>
            <a:xfrm>
              <a:off x="215438" y="424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Tronc</a:t>
              </a:r>
              <a:r>
                <a:rPr lang="fr-FR" sz="1400" dirty="0" smtClean="0">
                  <a:hlinkClick r:id="rId6" action="ppaction://hlinksldjump"/>
                </a:rPr>
                <a:t> </a:t>
              </a:r>
              <a:r>
                <a:rPr lang="fr-FR" sz="1400" b="1" dirty="0" smtClean="0">
                  <a:hlinkClick r:id="rId6" action="ppaction://hlinksldjump"/>
                </a:rPr>
                <a:t>commun 1</a:t>
              </a:r>
              <a:r>
                <a:rPr lang="fr-FR" sz="1400" b="1" baseline="30000" dirty="0" smtClean="0">
                  <a:hlinkClick r:id="rId6" action="ppaction://hlinksldjump"/>
                </a:rPr>
                <a:t>ère</a:t>
              </a:r>
              <a:endParaRPr lang="fr-FR" sz="1400" b="1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15438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r>
                <a:rPr lang="fr-FR" sz="1400" b="1" dirty="0" smtClean="0">
                  <a:hlinkClick r:id="rId7" action="ppaction://hlinksldjump"/>
                </a:rPr>
                <a:t> 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86910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 </a:t>
              </a:r>
              <a:r>
                <a:rPr lang="fr-FR" sz="1400" b="1" dirty="0" smtClean="0">
                  <a:hlinkClick r:id="rId8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358414" y="388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9" action="ppaction://hlinksldjump"/>
                </a:rPr>
                <a:t>1</a:t>
              </a:r>
              <a:r>
                <a:rPr lang="fr-FR" sz="1400" b="1" baseline="30000" dirty="0" smtClean="0">
                  <a:hlinkClick r:id="rId9" action="ppaction://hlinksldjump"/>
                </a:rPr>
                <a:t>ère </a:t>
              </a:r>
              <a:r>
                <a:rPr lang="fr-FR" sz="1400" b="1" dirty="0" smtClean="0">
                  <a:hlinkClick r:id="rId9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graphicFrame>
        <p:nvGraphicFramePr>
          <p:cNvPr id="31" name="Tableau 30"/>
          <p:cNvGraphicFramePr>
            <a:graphicFrameLocks noGrp="1"/>
          </p:cNvGraphicFramePr>
          <p:nvPr/>
        </p:nvGraphicFramePr>
        <p:xfrm>
          <a:off x="2376000" y="1116000"/>
          <a:ext cx="6480000" cy="4321704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548000"/>
                <a:gridCol w="3492000"/>
                <a:gridCol w="720000"/>
                <a:gridCol w="720000"/>
              </a:tblGrid>
              <a:tr h="648000">
                <a:tc gridSpan="4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ES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spécifiques et de spécialité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2012)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</a:tr>
              <a:tr h="4320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3960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Mathématiques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96000"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Histoire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-géographie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6000"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Philosophie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96000"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Sciences économiques et sociales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32000">
                <a:tc rowSpan="3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Un enseignement de spécialité,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 choix parmi :</a:t>
                      </a:r>
                      <a:endParaRPr lang="fr-FR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Mathématiques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L (enseignement au choix) </a:t>
                      </a:r>
                      <a:r>
                        <a:rPr lang="fr-FR" sz="1600" i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ES : même programme</a:t>
                      </a:r>
                      <a:endParaRPr lang="fr-FR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1,5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Sciences sociales et politiques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32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Économie approfondie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0" name="Rectangle 39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ES - L – S :</a:t>
            </a:r>
          </a:p>
          <a:p>
            <a:pPr algn="ctr"/>
            <a:r>
              <a:rPr lang="fr-FR" b="1" dirty="0" smtClean="0">
                <a:hlinkClick r:id="rId10" action="ppaction://hlinksldjump"/>
              </a:rPr>
              <a:t>Enseignements facultatifs</a:t>
            </a:r>
            <a:endParaRPr lang="fr-FR" b="1" dirty="0"/>
          </a:p>
        </p:txBody>
      </p:sp>
      <p:sp>
        <p:nvSpPr>
          <p:cNvPr id="41" name="Rectangle 40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</a:t>
            </a:r>
            <a:r>
              <a:rPr lang="fr-FR" b="1" baseline="30000" dirty="0" smtClean="0"/>
              <a:t>ale</a:t>
            </a:r>
            <a:r>
              <a:rPr lang="fr-FR" b="1" dirty="0" smtClean="0"/>
              <a:t> ES - L – S :</a:t>
            </a:r>
          </a:p>
          <a:p>
            <a:pPr algn="ctr"/>
            <a:r>
              <a:rPr lang="fr-FR" b="1" dirty="0" smtClean="0">
                <a:hlinkClick r:id="rId3" action="ppaction://hlinksldjump"/>
              </a:rPr>
              <a:t>Tronc commun</a:t>
            </a:r>
            <a:endParaRPr lang="fr-FR" b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2268000" y="6228000"/>
            <a:ext cx="55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                  une enveloppe globale de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6 heures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par division est prévue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– Série ES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30" name="Groupe 29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2" name="Bouton d'action : Accueil 31">
              <a:hlinkClick r:id="rId11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Bouton d'action : Précédent 34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Bouton d'action : Suivant 35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9" name="Bouton d'action : Personnalisé 3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pSp>
        <p:nvGrpSpPr>
          <p:cNvPr id="16" name="Groupe 15"/>
          <p:cNvGrpSpPr/>
          <p:nvPr/>
        </p:nvGrpSpPr>
        <p:grpSpPr>
          <a:xfrm>
            <a:off x="330744" y="4824000"/>
            <a:ext cx="1714512" cy="1954116"/>
            <a:chOff x="215438" y="2574000"/>
            <a:chExt cx="1714512" cy="1954116"/>
          </a:xfrm>
        </p:grpSpPr>
        <p:cxnSp>
          <p:nvCxnSpPr>
            <p:cNvPr id="17" name="Connecteur droit avec flèche 16"/>
            <p:cNvCxnSpPr/>
            <p:nvPr/>
          </p:nvCxnSpPr>
          <p:spPr>
            <a:xfrm rot="5400000" flipH="1" flipV="1">
              <a:off x="251951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rot="5400000" flipH="1" flipV="1">
              <a:off x="859174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rot="5400000" flipH="1" flipV="1">
              <a:off x="1502116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5400000" flipH="1" flipV="1">
              <a:off x="144794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rot="5400000" flipH="1" flipV="1">
              <a:off x="752017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 rot="5400000" flipH="1" flipV="1">
              <a:off x="1394959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215470" y="327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Tronc</a:t>
              </a:r>
              <a:r>
                <a:rPr lang="fr-FR" sz="1400" dirty="0" smtClean="0">
                  <a:hlinkClick r:id="rId3" action="ppaction://hlinksldjump"/>
                </a:rPr>
                <a:t> </a:t>
              </a:r>
              <a:r>
                <a:rPr lang="fr-FR" sz="1400" b="1" dirty="0" smtClean="0">
                  <a:hlinkClick r:id="rId3" action="ppaction://hlinksldjump"/>
                </a:rPr>
                <a:t>commun T</a:t>
              </a:r>
              <a:r>
                <a:rPr lang="fr-FR" sz="1400" b="1" baseline="30000" dirty="0" smtClean="0">
                  <a:hlinkClick r:id="rId3" action="ppaction://hlinksldjump"/>
                </a:rPr>
                <a:t>ale</a:t>
              </a:r>
              <a:endParaRPr lang="fr-FR" sz="14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15470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91438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8446" y="291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 </a:t>
              </a:r>
              <a:r>
                <a:rPr lang="fr-FR" sz="1400" b="1" dirty="0" smtClean="0"/>
                <a:t>S</a:t>
              </a:r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7" name="Rectangle 26">
              <a:hlinkClick r:id="rId6" action="ppaction://hlinksldjump" tooltip="Mise en place : rentrée 2011"/>
            </p:cNvPr>
            <p:cNvSpPr/>
            <p:nvPr/>
          </p:nvSpPr>
          <p:spPr>
            <a:xfrm>
              <a:off x="215438" y="424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Tronc</a:t>
              </a:r>
              <a:r>
                <a:rPr lang="fr-FR" sz="1400" dirty="0" smtClean="0">
                  <a:hlinkClick r:id="rId6" action="ppaction://hlinksldjump"/>
                </a:rPr>
                <a:t> </a:t>
              </a:r>
              <a:r>
                <a:rPr lang="fr-FR" sz="1400" b="1" dirty="0" smtClean="0">
                  <a:hlinkClick r:id="rId6" action="ppaction://hlinksldjump"/>
                </a:rPr>
                <a:t>commun 1</a:t>
              </a:r>
              <a:r>
                <a:rPr lang="fr-FR" sz="1400" b="1" baseline="30000" dirty="0" smtClean="0">
                  <a:hlinkClick r:id="rId6" action="ppaction://hlinksldjump"/>
                </a:rPr>
                <a:t>ère</a:t>
              </a:r>
              <a:endParaRPr lang="fr-FR" sz="14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15438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r>
                <a:rPr lang="fr-FR" sz="1400" b="1" dirty="0" smtClean="0">
                  <a:hlinkClick r:id="rId7" action="ppaction://hlinksldjump"/>
                </a:rPr>
                <a:t> 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86910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 </a:t>
              </a:r>
              <a:r>
                <a:rPr lang="fr-FR" sz="1400" b="1" dirty="0" smtClean="0">
                  <a:hlinkClick r:id="rId8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8414" y="388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9" action="ppaction://hlinksldjump"/>
                </a:rPr>
                <a:t>1</a:t>
              </a:r>
              <a:r>
                <a:rPr lang="fr-FR" sz="1400" b="1" baseline="30000" dirty="0" smtClean="0">
                  <a:hlinkClick r:id="rId9" action="ppaction://hlinksldjump"/>
                </a:rPr>
                <a:t>ère </a:t>
              </a:r>
              <a:r>
                <a:rPr lang="fr-FR" sz="1400" b="1" dirty="0" smtClean="0">
                  <a:hlinkClick r:id="rId9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graphicFrame>
        <p:nvGraphicFramePr>
          <p:cNvPr id="31" name="Tableau 30"/>
          <p:cNvGraphicFramePr>
            <a:graphicFrameLocks noGrp="1"/>
          </p:cNvGraphicFramePr>
          <p:nvPr/>
        </p:nvGraphicFramePr>
        <p:xfrm>
          <a:off x="2376000" y="1116000"/>
          <a:ext cx="6480000" cy="48416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04000"/>
                <a:gridCol w="864000"/>
                <a:gridCol w="3672000"/>
                <a:gridCol w="720000"/>
                <a:gridCol w="720000"/>
              </a:tblGrid>
              <a:tr h="684000">
                <a:tc gridSpan="5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spécifiques et de spécialité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2012)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</a:tr>
              <a:tr h="43200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288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Mathématiques</a:t>
                      </a:r>
                      <a:endParaRPr lang="fr-FR" sz="15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0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Physique-chimie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288000">
                <a:tc rowSpan="3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et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soit :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Sciences de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la vie et de la Terre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4400" marB="144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3,5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4400" marB="144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4400" marB="144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soit :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1"/>
                        </a:rPr>
                        <a:t>Sciences de l’ingénieur</a:t>
                      </a: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(a)</a:t>
                      </a:r>
                      <a:endParaRPr lang="fr-FR" sz="16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4400" marB="144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4400" marB="14400"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4400" marB="14400" anchor="ctr"/>
                </a:tc>
              </a:tr>
              <a:tr h="288000"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soit :</a:t>
                      </a:r>
                      <a:endParaRPr lang="fr-FR" b="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6800" marR="468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Biologie, agronomie… 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LGT agricole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sz="16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18000" marT="18000" marB="18000" anchor="b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5,5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 anchorCtr="1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 anchorCtr="1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gridSpan="3">
                  <a:txBody>
                    <a:bodyPr/>
                    <a:lstStyle/>
                    <a:p>
                      <a:pPr algn="l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Philosophie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/>
                </a:tc>
              </a:tr>
              <a:tr h="288000">
                <a:tc gridSpan="3">
                  <a:txBody>
                    <a:bodyPr/>
                    <a:lstStyle/>
                    <a:p>
                      <a:r>
                        <a:rPr lang="fr-FR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Histoire-géographie </a:t>
                      </a:r>
                      <a:r>
                        <a:rPr lang="fr-FR" b="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fr-FR" sz="1600" b="1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enseignement</a:t>
                      </a:r>
                      <a:r>
                        <a:rPr lang="fr-FR" sz="1600" b="1" i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facultatif</a:t>
                      </a:r>
                      <a:r>
                        <a:rPr lang="fr-FR" b="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b="0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rgbClr val="FFFFC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i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(2 h)</a:t>
                      </a:r>
                      <a:endParaRPr lang="fr-FR" b="0" i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rowSpan="5" grid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Un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e</a:t>
                      </a: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nseignement de spécialité,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au choix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(a)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parmi :</a:t>
                      </a:r>
                      <a:endParaRPr lang="fr-FR" sz="1800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  <a:tc rowSpan="5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Mathématiques</a:t>
                      </a:r>
                    </a:p>
                  </a:txBody>
                  <a:tcPr marL="72000" marR="18000" marT="14400" marB="14400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288000">
                <a:tc gridSpan="2"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Physique-chimie</a:t>
                      </a:r>
                    </a:p>
                  </a:txBody>
                  <a:tcPr marL="72000" marR="18000" marT="14400" marB="14400">
                    <a:solidFill>
                      <a:srgbClr val="FFFF00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gridSpan="2"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Sciences de la vie et de la Terre</a:t>
                      </a:r>
                    </a:p>
                  </a:txBody>
                  <a:tcPr marL="72000" marR="18000" marT="14400" marB="14400"/>
                </a:tc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288000">
                <a:tc gridSpan="2"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Informatique et sciences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du numérique</a:t>
                      </a:r>
                    </a:p>
                  </a:txBody>
                  <a:tcPr marL="72000" marR="18000" marT="14400" marB="14400">
                    <a:solidFill>
                      <a:srgbClr val="FFFF00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gridSpan="2" vMerge="1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endParaRPr lang="fr-FR" sz="18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Territoire 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et citoyenneté (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LGT agricole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sz="1600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72000" marR="18000" marT="14400" marB="14400"/>
                </a:tc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</a:tbl>
          </a:graphicData>
        </a:graphic>
      </p:graphicFrame>
      <p:sp>
        <p:nvSpPr>
          <p:cNvPr id="39" name="ZoneTexte 38"/>
          <p:cNvSpPr txBox="1"/>
          <p:nvPr/>
        </p:nvSpPr>
        <p:spPr>
          <a:xfrm>
            <a:off x="2160000" y="6012000"/>
            <a:ext cx="65160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ts val="600"/>
              </a:spcBef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« 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Sciences de l'ingénieur 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»: l'enseignement de spécialité est facultatif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ES - L – S :</a:t>
            </a:r>
          </a:p>
          <a:p>
            <a:pPr algn="ctr"/>
            <a:r>
              <a:rPr lang="fr-FR" b="1" dirty="0" smtClean="0">
                <a:hlinkClick r:id="rId12" action="ppaction://hlinksldjump"/>
              </a:rPr>
              <a:t>Enseignements facultatifs</a:t>
            </a:r>
            <a:endParaRPr lang="fr-FR" b="1" dirty="0"/>
          </a:p>
        </p:txBody>
      </p:sp>
      <p:sp>
        <p:nvSpPr>
          <p:cNvPr id="41" name="Rectangle 40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</a:t>
            </a:r>
            <a:r>
              <a:rPr lang="fr-FR" b="1" baseline="30000" dirty="0" smtClean="0"/>
              <a:t>ale</a:t>
            </a:r>
            <a:r>
              <a:rPr lang="fr-FR" b="1" dirty="0" smtClean="0"/>
              <a:t> ES - L – S :</a:t>
            </a:r>
          </a:p>
          <a:p>
            <a:pPr algn="ctr"/>
            <a:r>
              <a:rPr lang="fr-FR" b="1" dirty="0" smtClean="0">
                <a:hlinkClick r:id="rId3" action="ppaction://hlinksldjump"/>
              </a:rPr>
              <a:t>Tronc commun</a:t>
            </a:r>
            <a:endParaRPr lang="fr-FR" b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de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10 heures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par division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est prévue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– Série 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32" name="Groupe 31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4" name="Bouton d'action : Accueil 33">
              <a:hlinkClick r:id="rId13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5" name="Bouton d'action : Précédent 34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Bouton d'action : Suivant 36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3" name="Bouton d'action : Personnalisé 42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pSp>
        <p:nvGrpSpPr>
          <p:cNvPr id="2" name="Groupe 15"/>
          <p:cNvGrpSpPr/>
          <p:nvPr/>
        </p:nvGrpSpPr>
        <p:grpSpPr>
          <a:xfrm>
            <a:off x="330744" y="4824000"/>
            <a:ext cx="1714512" cy="1954116"/>
            <a:chOff x="215438" y="2574000"/>
            <a:chExt cx="1714512" cy="1954116"/>
          </a:xfrm>
        </p:grpSpPr>
        <p:cxnSp>
          <p:nvCxnSpPr>
            <p:cNvPr id="17" name="Connecteur droit avec flèche 16"/>
            <p:cNvCxnSpPr/>
            <p:nvPr/>
          </p:nvCxnSpPr>
          <p:spPr>
            <a:xfrm rot="5400000" flipH="1" flipV="1">
              <a:off x="251951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rot="5400000" flipH="1" flipV="1">
              <a:off x="859174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rot="5400000" flipH="1" flipV="1">
              <a:off x="1502116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5400000" flipH="1" flipV="1">
              <a:off x="144794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rot="5400000" flipH="1" flipV="1">
              <a:off x="752017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 rot="5400000" flipH="1" flipV="1">
              <a:off x="1394959" y="3876793"/>
              <a:ext cx="642942" cy="1588"/>
            </a:xfrm>
            <a:prstGeom prst="straightConnector1">
              <a:avLst/>
            </a:prstGeom>
            <a:ln w="38100">
              <a:solidFill>
                <a:srgbClr val="CCCC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215470" y="3270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Tronc</a:t>
              </a:r>
              <a:r>
                <a:rPr lang="fr-FR" sz="1400" dirty="0" smtClean="0">
                  <a:hlinkClick r:id="rId3" action="ppaction://hlinksldjump"/>
                </a:rPr>
                <a:t> </a:t>
              </a:r>
              <a:r>
                <a:rPr lang="fr-FR" sz="1400" b="1" dirty="0" smtClean="0">
                  <a:hlinkClick r:id="rId3" action="ppaction://hlinksldjump"/>
                </a:rPr>
                <a:t>commun T</a:t>
              </a:r>
              <a:r>
                <a:rPr lang="fr-FR" sz="1400" b="1" baseline="30000" dirty="0" smtClean="0">
                  <a:hlinkClick r:id="rId3" action="ppaction://hlinksldjump"/>
                </a:rPr>
                <a:t>ale</a:t>
              </a:r>
              <a:endParaRPr lang="fr-FR" sz="14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15470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4" action="ppaction://hlinksldjump"/>
                </a:rPr>
                <a:t>T</a:t>
              </a:r>
              <a:r>
                <a:rPr lang="fr-FR" sz="1400" b="1" baseline="30000" dirty="0" smtClean="0">
                  <a:hlinkClick r:id="rId4" action="ppaction://hlinksldjump"/>
                </a:rPr>
                <a:t>ale </a:t>
              </a:r>
              <a:r>
                <a:rPr lang="fr-FR" sz="1400" b="1" dirty="0" smtClean="0">
                  <a:hlinkClick r:id="rId4" action="ppaction://hlinksldjump"/>
                </a:rPr>
                <a:t>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91438" y="2913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8446" y="2913174"/>
              <a:ext cx="571472" cy="357190"/>
            </a:xfrm>
            <a:prstGeom prst="rect">
              <a:avLst/>
            </a:prstGeom>
            <a:solidFill>
              <a:srgbClr val="CCCC00"/>
            </a:solidFill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T</a:t>
              </a:r>
              <a:r>
                <a:rPr lang="fr-FR" sz="1400" b="1" baseline="30000" dirty="0" smtClean="0">
                  <a:hlinkClick r:id="rId6" action="ppaction://hlinksldjump"/>
                </a:rPr>
                <a:t>ale </a:t>
              </a:r>
              <a:r>
                <a:rPr lang="fr-FR" sz="1400" b="1" dirty="0" smtClean="0">
                  <a:hlinkClick r:id="rId6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7" name="Rectangle 26">
              <a:hlinkClick r:id="rId7" action="ppaction://hlinksldjump" tooltip="Mise en place : rentrée 2011"/>
            </p:cNvPr>
            <p:cNvSpPr/>
            <p:nvPr/>
          </p:nvSpPr>
          <p:spPr>
            <a:xfrm>
              <a:off x="215438" y="4242364"/>
              <a:ext cx="1714480" cy="285752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Tronc</a:t>
              </a:r>
              <a:r>
                <a:rPr lang="fr-FR" sz="1400" dirty="0" smtClean="0">
                  <a:hlinkClick r:id="rId7" action="ppaction://hlinksldjump"/>
                </a:rPr>
                <a:t> </a:t>
              </a:r>
              <a:r>
                <a:rPr lang="fr-FR" sz="1400" b="1" dirty="0" smtClean="0">
                  <a:hlinkClick r:id="rId7" action="ppaction://hlinksldjump"/>
                </a:rPr>
                <a:t>commun 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endParaRPr lang="fr-FR" sz="14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15438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</a:t>
              </a:r>
              <a:r>
                <a:rPr lang="fr-FR" sz="1400" b="1" dirty="0" smtClean="0">
                  <a:hlinkClick r:id="rId8" action="ppaction://hlinksldjump"/>
                </a:rPr>
                <a:t> L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86910" y="3885174"/>
              <a:ext cx="571504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9" action="ppaction://hlinksldjump"/>
                </a:rPr>
                <a:t>1</a:t>
              </a:r>
              <a:r>
                <a:rPr lang="fr-FR" sz="1400" b="1" baseline="30000" dirty="0" smtClean="0">
                  <a:hlinkClick r:id="rId9" action="ppaction://hlinksldjump"/>
                </a:rPr>
                <a:t>ère </a:t>
              </a:r>
              <a:r>
                <a:rPr lang="fr-FR" sz="1400" b="1" dirty="0" smtClean="0">
                  <a:hlinkClick r:id="rId9" action="ppaction://hlinksldjump"/>
                </a:rPr>
                <a:t>ES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8414" y="3885174"/>
              <a:ext cx="571472" cy="357190"/>
            </a:xfrm>
            <a:prstGeom prst="rect">
              <a:avLst/>
            </a:prstGeom>
            <a:solidFill>
              <a:srgbClr val="CCCC00"/>
            </a:solidFill>
            <a:ln>
              <a:solidFill>
                <a:srgbClr val="CCCC00"/>
              </a:solidFill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0" action="ppaction://hlinksldjump"/>
                </a:rPr>
                <a:t>1</a:t>
              </a:r>
              <a:r>
                <a:rPr lang="fr-FR" sz="1400" b="1" baseline="30000" dirty="0" smtClean="0">
                  <a:hlinkClick r:id="rId10" action="ppaction://hlinksldjump"/>
                </a:rPr>
                <a:t>ère </a:t>
              </a:r>
              <a:r>
                <a:rPr lang="fr-FR" sz="1400" b="1" dirty="0" smtClean="0">
                  <a:hlinkClick r:id="rId10" action="ppaction://hlinksldjump"/>
                </a:rPr>
                <a:t>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</p:grpSp>
      <p:graphicFrame>
        <p:nvGraphicFramePr>
          <p:cNvPr id="36" name="Tableau 35"/>
          <p:cNvGraphicFramePr>
            <a:graphicFrameLocks noGrp="1"/>
          </p:cNvGraphicFramePr>
          <p:nvPr/>
        </p:nvGraphicFramePr>
        <p:xfrm>
          <a:off x="2376000" y="1116000"/>
          <a:ext cx="6480000" cy="44480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828000"/>
                <a:gridCol w="2340000"/>
                <a:gridCol w="972000"/>
                <a:gridCol w="900000"/>
                <a:gridCol w="720000"/>
                <a:gridCol w="720000"/>
              </a:tblGrid>
              <a:tr h="648000">
                <a:tc gridSpan="6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Séries L-ES-S</a:t>
                      </a:r>
                      <a:r>
                        <a:rPr lang="fr-FR" sz="2400" baseline="0" dirty="0" smtClean="0">
                          <a:solidFill>
                            <a:schemeClr val="bg1"/>
                          </a:solidFill>
                        </a:rPr>
                        <a:t>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facultatifs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rentrées 2012-2013)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46800" marB="46800"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54000" marR="54000" marT="46800" marB="46800" anchor="ctr">
                    <a:solidFill>
                      <a:srgbClr val="B4B000"/>
                    </a:solidFill>
                  </a:tcPr>
                </a:tc>
              </a:tr>
              <a:tr h="432000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fr-FR" sz="1500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B4B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B000"/>
                    </a:solidFill>
                  </a:tcPr>
                </a:tc>
              </a:tr>
              <a:tr h="288000">
                <a:tc rowSpan="8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Deux au plus, </a:t>
                      </a:r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 choix parmi :</a:t>
                      </a:r>
                      <a:endParaRPr lang="fr-FR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CCC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LV3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étrangère ou régionale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(a) (b)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18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ES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; L ;  S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hlinkClick r:id="rId12"/>
                        </a:rPr>
                        <a:t>SNES</a:t>
                      </a:r>
                      <a:endParaRPr lang="fr-FR" dirty="0"/>
                    </a:p>
                  </a:txBody>
                  <a:tcPr marL="54000" marR="54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 anchor="ctr"/>
                </a:tc>
                <a:tc row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Langues et cultures de l’antiquité (LCA)</a:t>
                      </a:r>
                      <a:endParaRPr lang="fr-FR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Latin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(b)</a:t>
                      </a:r>
                      <a:endParaRPr lang="fr-FR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ES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; L ;  S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54000" marR="54000" marT="18000" marB="18000" anchor="ctr"/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Grec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(b)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ES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; L ;  S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54000" marR="54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360000">
                <a:tc v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/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Éducation physique et sportive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(c)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18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ES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; L ;  S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/>
                </a:tc>
              </a:tr>
              <a:tr h="756000">
                <a:tc vMerge="1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36000" marB="36000">
                    <a:solidFill>
                      <a:srgbClr val="FFFF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3"/>
                        </a:rPr>
                        <a:t>Arts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 choix parmi : 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arts plastiques ; cinéma-audiovisuel 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;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danse 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;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histoire des arts ; musique ; théâtre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36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ES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; L ;  S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4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/>
                </a:tc>
                <a:tc gridSpan="2"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Hippologie et équitation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(d)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36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/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>
                    <a:solidFill>
                      <a:srgbClr val="FFFF0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Pratiques sociales et culturelles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(d)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36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  <a:tr h="288000">
                <a:tc vMerge="1"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/>
                </a:tc>
                <a:tc gridSpan="2"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Pratiques professionnelles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(d)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36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/>
                </a:tc>
              </a:tr>
              <a:tr h="28800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Atelier artistique (</a:t>
                      </a:r>
                      <a:r>
                        <a:rPr lang="fr-FR" dirty="0" smtClean="0">
                          <a:hlinkClick r:id="rId15"/>
                        </a:rPr>
                        <a:t>B.O.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6800" marR="46800" marT="18000" marB="18000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>
                    <a:solidFill>
                      <a:srgbClr val="FFFF0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ES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; L ;  S</a:t>
                      </a:r>
                      <a:endParaRPr lang="fr-FR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72 h/an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hlinkClick r:id="rId16"/>
                        </a:rPr>
                        <a:t>SNES</a:t>
                      </a:r>
                      <a:endParaRPr lang="fr-FR" sz="1600" dirty="0" smtClean="0"/>
                    </a:p>
                  </a:txBody>
                  <a:tcPr marL="54000" marR="54000" marT="18000" marB="18000" anchor="ctr">
                    <a:solidFill>
                      <a:srgbClr val="FFFF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8" name="ZoneTexte 37"/>
          <p:cNvSpPr txBox="1"/>
          <p:nvPr/>
        </p:nvSpPr>
        <p:spPr>
          <a:xfrm>
            <a:off x="2160000" y="5544000"/>
            <a:ext cx="684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Enseignement auquel peut s'ajouter une heure avec un assistant de langue</a:t>
            </a:r>
          </a:p>
          <a:p>
            <a:pPr marL="342900" indent="-342900"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Série 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: Un  même enseignement de LV3 ou de LCA ne peut être pris au titre de  l’enseignement de spécialité et au titre de l’option facultative</a:t>
            </a:r>
          </a:p>
          <a:p>
            <a:pPr marL="342900" indent="-342900"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Non cumulable avec l’enseignement complémentaire d’EPS 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</a:rPr>
              <a:t>(4h)</a:t>
            </a:r>
          </a:p>
          <a:p>
            <a:pPr marL="342900" indent="-342900"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Uniquement en lycée général et technologique agricole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08000" y="2268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</a:t>
            </a:r>
            <a:r>
              <a:rPr lang="fr-FR" b="1" baseline="30000" dirty="0" smtClean="0"/>
              <a:t>ale</a:t>
            </a:r>
            <a:r>
              <a:rPr lang="fr-FR" b="1" dirty="0" smtClean="0"/>
              <a:t> ES - L – S :</a:t>
            </a:r>
          </a:p>
          <a:p>
            <a:pPr algn="ctr"/>
            <a:r>
              <a:rPr lang="fr-FR" b="1" dirty="0" smtClean="0">
                <a:hlinkClick r:id="rId3" action="ppaction://hlinksldjump"/>
              </a:rPr>
              <a:t>Tronc commun</a:t>
            </a:r>
            <a:endParaRPr lang="fr-FR" b="1" dirty="0"/>
          </a:p>
        </p:txBody>
      </p:sp>
      <p:sp>
        <p:nvSpPr>
          <p:cNvPr id="32" name="Rectangle 31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1</a:t>
            </a:r>
            <a:r>
              <a:rPr lang="fr-FR" b="1" baseline="30000" dirty="0" smtClean="0"/>
              <a:t>ère</a:t>
            </a:r>
            <a:r>
              <a:rPr lang="fr-FR" b="1" dirty="0" smtClean="0"/>
              <a:t> ES - L – S :</a:t>
            </a:r>
          </a:p>
          <a:p>
            <a:pPr algn="ctr"/>
            <a:r>
              <a:rPr lang="fr-FR" b="1" dirty="0" smtClean="0">
                <a:hlinkClick r:id="rId7" action="ppaction://hlinksldjump"/>
              </a:rPr>
              <a:t>Tronc commun</a:t>
            </a:r>
            <a:endParaRPr lang="fr-FR" b="1" dirty="0"/>
          </a:p>
        </p:txBody>
      </p:sp>
      <p:sp>
        <p:nvSpPr>
          <p:cNvPr id="33" name="Rectangle à coins arrondis 32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générales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et Terminale – Enseignements facultatifs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5" name="Bouton d'action : Accueil 34">
              <a:hlinkClick r:id="rId17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Bouton d'action : Précédent 36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0" name="Bouton d'action : Suivant 39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2" name="Bouton d'action : Personnalisé 41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936000" y="0"/>
            <a:ext cx="7279338" cy="1338828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fr-FR" sz="36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</a:t>
            </a:r>
            <a:r>
              <a:rPr lang="fr-FR" sz="3600" b="1" dirty="0" err="1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Chatel</a:t>
            </a:r>
            <a:r>
              <a:rPr lang="fr-FR" sz="36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2010 :</a:t>
            </a:r>
          </a:p>
          <a:p>
            <a:pPr algn="ctr"/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 choix d’une casse organisée du lycée   </a:t>
            </a:r>
          </a:p>
          <a:p>
            <a:pPr algn="ctr"/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" name="Image 9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32000" y="1439999"/>
            <a:ext cx="8280000" cy="4536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endParaRPr lang="fr-FR" sz="1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04000" indent="-288000"/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Ce document met en regard</a:t>
            </a:r>
          </a:p>
          <a:p>
            <a:pPr marL="504000"/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 D’un côté</a:t>
            </a:r>
          </a:p>
          <a:p>
            <a:pPr marL="1152000" indent="-288000">
              <a:buFont typeface="Courier New" pitchFamily="49" charset="0"/>
              <a:buChar char="o"/>
            </a:pPr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l’organisation de la réforme</a:t>
            </a:r>
          </a:p>
          <a:p>
            <a:pPr marL="1152000" indent="-288000">
              <a:buFont typeface="Courier New" pitchFamily="49" charset="0"/>
              <a:buChar char="o"/>
            </a:pPr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les horaires parus au B.O., </a:t>
            </a:r>
          </a:p>
          <a:p>
            <a:pPr marL="1152000" indent="-288000">
              <a:buFont typeface="Courier New" pitchFamily="49" charset="0"/>
              <a:buChar char="o"/>
            </a:pPr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les programmes parus au BO ou en consultation </a:t>
            </a:r>
          </a:p>
          <a:p>
            <a:pPr marL="1152000" indent="-288000">
              <a:buFont typeface="Courier New" pitchFamily="49" charset="0"/>
              <a:buChar char="o"/>
            </a:pPr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les documents d’accompagnement proposés par le Ministère</a:t>
            </a:r>
          </a:p>
          <a:p>
            <a:pPr marL="504000"/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De l’autre</a:t>
            </a:r>
          </a:p>
          <a:p>
            <a:pPr marL="1152000" indent="-288000">
              <a:buFont typeface="Courier New" pitchFamily="49" charset="0"/>
              <a:buChar char="o"/>
            </a:pPr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les analyses du SNES </a:t>
            </a:r>
          </a:p>
          <a:p>
            <a:pPr marL="504000" indent="-288000"/>
            <a:endParaRPr lang="fr-FR" sz="1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04000" indent="-288000"/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Il est conçu pour naviguer, partant de la page suivante, en cliquant sur les </a:t>
            </a:r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  <a:hlinkClick r:id="rId3" action="ppaction://hlinksldjump"/>
              </a:rPr>
              <a:t>liens</a:t>
            </a:r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, les uns internes, les autres pointant vers les sites du Ministère, vers celui du SNES…</a:t>
            </a:r>
          </a:p>
          <a:p>
            <a:pPr marL="504000" indent="-288000"/>
            <a:endParaRPr lang="fr-FR" sz="1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04000" indent="-288000"/>
            <a:r>
              <a:rPr lang="fr-FR" sz="1900" b="1" dirty="0" smtClean="0">
                <a:solidFill>
                  <a:schemeClr val="accent1">
                    <a:lumMod val="75000"/>
                  </a:schemeClr>
                </a:solidFill>
              </a:rPr>
              <a:t>En souhaitant qu’il permette de mieux comprendre cette réforme néfaste, et de mieux lutter contre elle</a:t>
            </a:r>
          </a:p>
        </p:txBody>
      </p:sp>
      <p:grpSp>
        <p:nvGrpSpPr>
          <p:cNvPr id="22" name="Groupe 21"/>
          <p:cNvGrpSpPr/>
          <p:nvPr/>
        </p:nvGrpSpPr>
        <p:grpSpPr>
          <a:xfrm>
            <a:off x="7848000" y="6335997"/>
            <a:ext cx="1098000" cy="360003"/>
            <a:chOff x="7848000" y="6335997"/>
            <a:chExt cx="1098000" cy="360003"/>
          </a:xfrm>
        </p:grpSpPr>
        <p:sp>
          <p:nvSpPr>
            <p:cNvPr id="6" name="Bouton d'action : Accueil 5">
              <a:hlinkClick r:id="rId4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" name="Bouton d'action : Précédent 6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Bouton d'action : Suivant 7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1" name="Bouton d'action : Personnalisé 20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2376000" y="1116000"/>
          <a:ext cx="648000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STG 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de réforme </a:t>
                      </a: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(mise en œuvre prévue : rentrée 2012)</a:t>
                      </a:r>
                      <a:endParaRPr lang="fr-FR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Aucune publication à ce jour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3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4392000"/>
          <a:ext cx="6480000" cy="153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STG 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Situation actuelle </a:t>
                      </a:r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(réforme</a:t>
                      </a: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 2006)</a:t>
                      </a:r>
                      <a:endParaRPr lang="fr-FR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Les horaires :  </a:t>
                      </a: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4"/>
                        </a:rPr>
                        <a:t>eduscol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5"/>
                        </a:rPr>
                        <a:t>SNES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Les programmes : </a:t>
                      </a:r>
                      <a:r>
                        <a:rPr lang="fr-FR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6"/>
                        </a:rPr>
                        <a:t>eduscol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7"/>
                        </a:rPr>
                        <a:t>SNES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hlinkClick r:id="rId8" action="ppaction://hlinksldjump"/>
              </a:rPr>
              <a:t>T</a:t>
            </a:r>
            <a:r>
              <a:rPr lang="fr-FR" b="1" baseline="30000" dirty="0" smtClean="0">
                <a:hlinkClick r:id="rId8" action="ppaction://hlinksldjump"/>
              </a:rPr>
              <a:t>ale</a:t>
            </a:r>
            <a:r>
              <a:rPr lang="fr-FR" b="1" dirty="0" smtClean="0">
                <a:hlinkClick r:id="rId8" action="ppaction://hlinksldjump"/>
              </a:rPr>
              <a:t> STG</a:t>
            </a:r>
            <a:endParaRPr lang="fr-FR" b="1" dirty="0" smtClean="0"/>
          </a:p>
          <a:p>
            <a:pPr algn="ctr"/>
            <a:endParaRPr lang="fr-FR" dirty="0"/>
          </a:p>
        </p:txBody>
      </p:sp>
      <p:grpSp>
        <p:nvGrpSpPr>
          <p:cNvPr id="19" name="Groupe 18"/>
          <p:cNvGrpSpPr/>
          <p:nvPr/>
        </p:nvGrpSpPr>
        <p:grpSpPr>
          <a:xfrm>
            <a:off x="884232" y="4824000"/>
            <a:ext cx="571536" cy="1954116"/>
            <a:chOff x="2215670" y="2574000"/>
            <a:chExt cx="571536" cy="1954116"/>
          </a:xfrm>
        </p:grpSpPr>
        <p:cxnSp>
          <p:nvCxnSpPr>
            <p:cNvPr id="13" name="Connecteur droit avec flèche 12"/>
            <p:cNvCxnSpPr/>
            <p:nvPr/>
          </p:nvCxnSpPr>
          <p:spPr>
            <a:xfrm rot="5400000" flipH="1" flipV="1">
              <a:off x="2287140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 rot="5400000" flipH="1" flipV="1">
              <a:off x="2179983" y="387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215702" y="2913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T</a:t>
              </a:r>
              <a:r>
                <a:rPr lang="fr-FR" sz="1400" b="1" baseline="30000" dirty="0" smtClean="0">
                  <a:hlinkClick r:id="rId8" action="ppaction://hlinksldjump"/>
                </a:rPr>
                <a:t>ale</a:t>
              </a:r>
              <a:r>
                <a:rPr lang="fr-FR" b="1" dirty="0" smtClean="0">
                  <a:hlinkClick r:id="rId8" action="ppaction://hlinksldjump"/>
                </a:rPr>
                <a:t> </a:t>
              </a:r>
              <a:r>
                <a:rPr lang="fr-FR" sz="1400" b="1" dirty="0" smtClean="0">
                  <a:hlinkClick r:id="rId8" action="ppaction://hlinksldjump"/>
                </a:rPr>
                <a:t>STG</a:t>
              </a:r>
              <a:endParaRPr lang="fr-FR" sz="1400" b="1" dirty="0" smtClean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15670" y="3885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</a:t>
              </a:r>
              <a:r>
                <a:rPr lang="fr-FR" b="1" dirty="0" smtClean="0"/>
                <a:t> </a:t>
              </a:r>
              <a:r>
                <a:rPr lang="fr-FR" sz="1400" b="1" dirty="0" smtClean="0"/>
                <a:t>STG</a:t>
              </a:r>
            </a:p>
          </p:txBody>
        </p:sp>
      </p:grpSp>
      <p:sp>
        <p:nvSpPr>
          <p:cNvPr id="20" name="Rectangle à coins arrondis 19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– Série « Sciences et Technologies de la Gestion » 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3" name="Bouton d'action : Accueil 22">
              <a:hlinkClick r:id="rId9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Bouton d'action : Précédent 23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Bouton d'action : Suivant 2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7" name="Bouton d'action : Personnalisé 26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28" name="Tableau 27"/>
          <p:cNvGraphicFramePr>
            <a:graphicFrameLocks noGrp="1"/>
          </p:cNvGraphicFramePr>
          <p:nvPr/>
        </p:nvGraphicFramePr>
        <p:xfrm>
          <a:off x="2376000" y="2412000"/>
          <a:ext cx="6480000" cy="18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3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 STG : Programmes modifiés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(A partir de la rentrée 2011 – sauf Français rentrée 2012)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Horaire</a:t>
                      </a:r>
                    </a:p>
                    <a:p>
                      <a:pPr algn="ctr"/>
                      <a:r>
                        <a:rPr lang="fr-FR" sz="1600" dirty="0" smtClean="0"/>
                        <a:t>élève</a:t>
                      </a:r>
                      <a:endParaRPr lang="fr-FR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Français (projet)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(1</a:t>
                      </a:r>
                      <a:r>
                        <a:rPr lang="fr-FR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ère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toutes séries technologiques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SNES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2"/>
                        </a:rPr>
                        <a:t>Langues vivantes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idem séries générales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sz="18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3"/>
                        </a:rPr>
                        <a:t>Arts</a:t>
                      </a:r>
                      <a:r>
                        <a:rPr lang="fr-FR" sz="16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(option facultative) – idem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séries générales et techno.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2376000" y="1116000"/>
          <a:ext cx="6480000" cy="11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STG 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de réforme </a:t>
                      </a: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(mise en œuvre prévue : rentrée 2013)</a:t>
                      </a:r>
                      <a:endParaRPr lang="fr-FR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Aucune publication à ce jour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3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3996000"/>
          <a:ext cx="6480000" cy="153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STG 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Situation actuelle </a:t>
                      </a:r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(réforme</a:t>
                      </a: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 2006)</a:t>
                      </a:r>
                      <a:endParaRPr lang="fr-FR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Les horaires sur </a:t>
                      </a:r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4"/>
                        </a:rPr>
                        <a:t>eduscol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5"/>
                        </a:rPr>
                        <a:t>SNES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Les programmes sur </a:t>
                      </a:r>
                      <a:r>
                        <a:rPr lang="fr-FR" dirty="0" err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6"/>
                        </a:rPr>
                        <a:t>eduscol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7"/>
                        </a:rPr>
                        <a:t>SNES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hlinkClick r:id="rId8" action="ppaction://hlinksldjump"/>
              </a:rPr>
              <a:t>1</a:t>
            </a:r>
            <a:r>
              <a:rPr lang="fr-FR" b="1" baseline="30000" dirty="0" smtClean="0">
                <a:hlinkClick r:id="rId8" action="ppaction://hlinksldjump"/>
              </a:rPr>
              <a:t>ère</a:t>
            </a:r>
            <a:r>
              <a:rPr lang="fr-FR" b="1" dirty="0" smtClean="0">
                <a:hlinkClick r:id="rId8" action="ppaction://hlinksldjump"/>
              </a:rPr>
              <a:t> STG</a:t>
            </a:r>
            <a:endParaRPr lang="fr-FR" b="1" dirty="0" smtClean="0"/>
          </a:p>
          <a:p>
            <a:pPr algn="ctr"/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884232" y="4824000"/>
            <a:ext cx="571536" cy="1954116"/>
            <a:chOff x="2215670" y="2574000"/>
            <a:chExt cx="571536" cy="1954116"/>
          </a:xfrm>
        </p:grpSpPr>
        <p:cxnSp>
          <p:nvCxnSpPr>
            <p:cNvPr id="16" name="Connecteur droit avec flèche 15"/>
            <p:cNvCxnSpPr/>
            <p:nvPr/>
          </p:nvCxnSpPr>
          <p:spPr>
            <a:xfrm rot="5400000" flipH="1" flipV="1">
              <a:off x="2287140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rot="5400000" flipH="1" flipV="1">
              <a:off x="2179983" y="387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2215702" y="2913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</a:t>
              </a:r>
              <a:r>
                <a:rPr lang="fr-FR" b="1" dirty="0" smtClean="0"/>
                <a:t> </a:t>
              </a:r>
              <a:r>
                <a:rPr lang="fr-FR" sz="1400" b="1" dirty="0" smtClean="0"/>
                <a:t>STG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15670" y="3885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</a:t>
              </a:r>
              <a:r>
                <a:rPr lang="fr-FR" b="1" dirty="0" smtClean="0">
                  <a:hlinkClick r:id="rId8" action="ppaction://hlinksldjump"/>
                </a:rPr>
                <a:t> </a:t>
              </a:r>
              <a:r>
                <a:rPr lang="fr-FR" sz="1400" b="1" dirty="0" smtClean="0">
                  <a:hlinkClick r:id="rId8" action="ppaction://hlinksldjump"/>
                </a:rPr>
                <a:t>STG</a:t>
              </a:r>
              <a:endParaRPr lang="fr-FR" sz="1400" b="1" dirty="0" smtClean="0"/>
            </a:p>
          </p:txBody>
        </p:sp>
      </p:grpSp>
      <p:sp>
        <p:nvSpPr>
          <p:cNvPr id="20" name="Rectangle à coins arrondis 19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– Série « Sciences et Technologies de la Gestion » 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3" name="Bouton d'action : Accueil 22">
              <a:hlinkClick r:id="rId9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Bouton d'action : Précédent 23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Bouton d'action : Suivant 2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7" name="Bouton d'action : Personnalisé 26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28" name="Tableau 27"/>
          <p:cNvGraphicFramePr>
            <a:graphicFrameLocks noGrp="1"/>
          </p:cNvGraphicFramePr>
          <p:nvPr/>
        </p:nvGraphicFramePr>
        <p:xfrm>
          <a:off x="2376000" y="2412000"/>
          <a:ext cx="6480000" cy="145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0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 STG</a:t>
                      </a: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 : Programmes modifiés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(A partir de la rentrée 2012)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Horaire</a:t>
                      </a:r>
                    </a:p>
                    <a:p>
                      <a:pPr algn="ctr"/>
                      <a:r>
                        <a:rPr lang="fr-FR" sz="1600" dirty="0" smtClean="0"/>
                        <a:t>élève</a:t>
                      </a:r>
                      <a:endParaRPr lang="fr-FR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Langues vivantes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idem séries générales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sz="18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Arts</a:t>
                      </a:r>
                      <a:r>
                        <a:rPr lang="fr-FR" sz="18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(option facultative) – idem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séries générales et techno.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2376000" y="2412000"/>
          <a:ext cx="6480000" cy="18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3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 ST2S : Programmes modifiés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(A partir de la rentrée 2011 – sauf Français rentrée 2012)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Horaire</a:t>
                      </a:r>
                    </a:p>
                    <a:p>
                      <a:pPr algn="ctr"/>
                      <a:r>
                        <a:rPr lang="fr-FR" sz="1600" dirty="0" smtClean="0"/>
                        <a:t>élève</a:t>
                      </a:r>
                      <a:endParaRPr lang="fr-FR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Français (projet)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(1</a:t>
                      </a:r>
                      <a:r>
                        <a:rPr lang="fr-FR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ère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toutes séries technologiques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SNES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Langues vivantes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idem séries générales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sz="18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Arts</a:t>
                      </a:r>
                      <a:r>
                        <a:rPr lang="fr-FR" sz="16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(option facultative) – idem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séries générales et techno.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2376000" y="4392000"/>
          <a:ext cx="6480000" cy="171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ST2S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Situation actuelle </a:t>
                      </a:r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(réforme</a:t>
                      </a: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 2006)</a:t>
                      </a:r>
                      <a:endParaRPr lang="fr-FR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7"/>
                        </a:rPr>
                        <a:t>Les horaires sur eduscol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8"/>
                        </a:rPr>
                        <a:t>SNES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9"/>
                        </a:rPr>
                        <a:t>Les programmes sur éduscol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SNES </a:t>
                      </a:r>
                    </a:p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1</a:t>
                      </a:r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; </a:t>
                      </a:r>
                      <a:r>
                        <a:rPr lang="fr-FR" sz="1600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1"/>
                        </a:rPr>
                        <a:t>2</a:t>
                      </a:r>
                      <a:endParaRPr lang="fr-FR" sz="1600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hlinkClick r:id="rId12" action="ppaction://hlinksldjump"/>
              </a:rPr>
              <a:t>T</a:t>
            </a:r>
            <a:r>
              <a:rPr lang="fr-FR" b="1" baseline="30000" dirty="0" smtClean="0">
                <a:hlinkClick r:id="rId12" action="ppaction://hlinksldjump"/>
              </a:rPr>
              <a:t>ale</a:t>
            </a:r>
            <a:r>
              <a:rPr lang="fr-FR" b="1" dirty="0" smtClean="0">
                <a:hlinkClick r:id="rId12" action="ppaction://hlinksldjump"/>
              </a:rPr>
              <a:t> ST2S</a:t>
            </a:r>
            <a:endParaRPr lang="fr-FR" b="1" dirty="0" smtClean="0"/>
          </a:p>
          <a:p>
            <a:pPr algn="ctr"/>
            <a:endParaRPr lang="fr-FR" dirty="0"/>
          </a:p>
        </p:txBody>
      </p:sp>
      <p:grpSp>
        <p:nvGrpSpPr>
          <p:cNvPr id="20" name="Groupe 19"/>
          <p:cNvGrpSpPr/>
          <p:nvPr/>
        </p:nvGrpSpPr>
        <p:grpSpPr>
          <a:xfrm>
            <a:off x="848513" y="4824000"/>
            <a:ext cx="642974" cy="1954116"/>
            <a:chOff x="857192" y="2946950"/>
            <a:chExt cx="642974" cy="1954116"/>
          </a:xfrm>
        </p:grpSpPr>
        <p:cxnSp>
          <p:nvCxnSpPr>
            <p:cNvPr id="13" name="Connecteur droit avec flèche 12"/>
            <p:cNvCxnSpPr/>
            <p:nvPr/>
          </p:nvCxnSpPr>
          <p:spPr>
            <a:xfrm rot="5400000" flipH="1" flipV="1">
              <a:off x="964381" y="316047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 rot="5400000" flipH="1" flipV="1">
              <a:off x="857224" y="424974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857224" y="3286124"/>
              <a:ext cx="642942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2" action="ppaction://hlinksldjump"/>
                </a:rPr>
                <a:t>T</a:t>
              </a:r>
              <a:r>
                <a:rPr lang="fr-FR" sz="1400" b="1" baseline="30000" dirty="0" smtClean="0">
                  <a:hlinkClick r:id="rId12" action="ppaction://hlinksldjump"/>
                </a:rPr>
                <a:t>ale</a:t>
              </a:r>
              <a:r>
                <a:rPr lang="fr-FR" sz="1400" b="1" dirty="0" smtClean="0">
                  <a:hlinkClick r:id="rId12" action="ppaction://hlinksldjump"/>
                </a:rPr>
                <a:t> ST2S</a:t>
              </a:r>
              <a:endParaRPr lang="fr-FR" sz="1400" b="1" dirty="0" smtClean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57192" y="4258124"/>
              <a:ext cx="642942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</a:t>
              </a:r>
              <a:r>
                <a:rPr lang="fr-FR" sz="1400" b="1" dirty="0" smtClean="0"/>
                <a:t> ST2S</a:t>
              </a:r>
            </a:p>
          </p:txBody>
        </p:sp>
      </p:grpSp>
      <p:sp>
        <p:nvSpPr>
          <p:cNvPr id="21" name="Rectangle à coins arrondis 20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– Série « Sciences et Technologies de la Santé et du Social » 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2376000" y="1116000"/>
          <a:ext cx="6480000" cy="11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ST2S 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de réforme </a:t>
                      </a: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(mise en œuvre prévue : rentrée 2012)</a:t>
                      </a:r>
                      <a:endParaRPr lang="fr-FR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Aucune publication à ce jour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3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4" name="Groupe 23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5" name="Bouton d'action : Accueil 24">
              <a:hlinkClick r:id="rId14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Bouton d'action : Précédent 25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Bouton d'action : Suivant 26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9" name="Bouton d'action : Personnalisé 2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8000" y="1116000"/>
            <a:ext cx="2160000" cy="100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hlinkClick r:id="rId3" action="ppaction://hlinksldjump"/>
              </a:rPr>
              <a:t>1</a:t>
            </a:r>
            <a:r>
              <a:rPr lang="fr-FR" b="1" baseline="30000" dirty="0" smtClean="0">
                <a:hlinkClick r:id="rId3" action="ppaction://hlinksldjump"/>
              </a:rPr>
              <a:t>ère</a:t>
            </a:r>
            <a:r>
              <a:rPr lang="fr-FR" b="1" dirty="0" smtClean="0">
                <a:hlinkClick r:id="rId3" action="ppaction://hlinksldjump"/>
              </a:rPr>
              <a:t> ST2S</a:t>
            </a:r>
            <a:endParaRPr lang="fr-FR" b="1" dirty="0" smtClean="0"/>
          </a:p>
          <a:p>
            <a:pPr algn="ctr"/>
            <a:endParaRPr lang="fr-FR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1116000"/>
          <a:ext cx="648000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ST2S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de réforme </a:t>
                      </a: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(mise en œuvre prévue : rentrée 2013)</a:t>
                      </a:r>
                      <a:endParaRPr lang="fr-FR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/>
                </a:tc>
              </a:tr>
              <a:tr h="39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Aucune publication à ce jour 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4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2376000" y="3996000"/>
          <a:ext cx="6408000" cy="177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8000"/>
                <a:gridCol w="7200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ST2S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Situation actuelle </a:t>
                      </a:r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(réforme</a:t>
                      </a: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 2006)</a:t>
                      </a:r>
                      <a:endParaRPr lang="fr-FR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5"/>
                        </a:rPr>
                        <a:t>Les horaires sur eduscol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6"/>
                        </a:rPr>
                        <a:t>SNES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7"/>
                        </a:rPr>
                        <a:t>Les programmes sur éduscol</a:t>
                      </a:r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SNES :</a:t>
                      </a:r>
                    </a:p>
                    <a:p>
                      <a:pPr algn="ctr"/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1</a:t>
                      </a:r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; </a:t>
                      </a:r>
                      <a:r>
                        <a:rPr lang="fr-FR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9"/>
                        </a:rPr>
                        <a:t>2</a:t>
                      </a:r>
                      <a:endParaRPr lang="fr-FR" b="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</a:tr>
            </a:tbl>
          </a:graphicData>
        </a:graphic>
      </p:graphicFrame>
      <p:grpSp>
        <p:nvGrpSpPr>
          <p:cNvPr id="13" name="Groupe 12"/>
          <p:cNvGrpSpPr/>
          <p:nvPr/>
        </p:nvGrpSpPr>
        <p:grpSpPr>
          <a:xfrm>
            <a:off x="848513" y="4824000"/>
            <a:ext cx="642974" cy="1954116"/>
            <a:chOff x="857192" y="2946950"/>
            <a:chExt cx="642974" cy="1954116"/>
          </a:xfrm>
        </p:grpSpPr>
        <p:cxnSp>
          <p:nvCxnSpPr>
            <p:cNvPr id="16" name="Connecteur droit avec flèche 15"/>
            <p:cNvCxnSpPr/>
            <p:nvPr/>
          </p:nvCxnSpPr>
          <p:spPr>
            <a:xfrm rot="5400000" flipH="1" flipV="1">
              <a:off x="964381" y="316047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 rot="5400000" flipH="1" flipV="1">
              <a:off x="857224" y="424974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857224" y="3286124"/>
              <a:ext cx="642942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</a:t>
              </a:r>
              <a:r>
                <a:rPr lang="fr-FR" sz="1400" b="1" dirty="0" smtClean="0"/>
                <a:t> ST2S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57192" y="4258124"/>
              <a:ext cx="642942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" action="ppaction://hlinksldjump"/>
                </a:rPr>
                <a:t>1</a:t>
              </a:r>
              <a:r>
                <a:rPr lang="fr-FR" sz="1400" b="1" baseline="30000" dirty="0" smtClean="0">
                  <a:hlinkClick r:id="rId3" action="ppaction://hlinksldjump"/>
                </a:rPr>
                <a:t>ère</a:t>
              </a:r>
              <a:r>
                <a:rPr lang="fr-FR" sz="1400" b="1" dirty="0" smtClean="0">
                  <a:hlinkClick r:id="rId3" action="ppaction://hlinksldjump"/>
                </a:rPr>
                <a:t> ST2S</a:t>
              </a:r>
              <a:endParaRPr lang="fr-FR" sz="1400" b="1" dirty="0" smtClean="0"/>
            </a:p>
          </p:txBody>
        </p:sp>
      </p:grpSp>
      <p:sp>
        <p:nvSpPr>
          <p:cNvPr id="20" name="Rectangle à coins arrondis 19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– Série « Sciences et Technologies de la Santé et du Social » 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2" name="Groupe 21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3" name="Bouton d'action : Accueil 22">
              <a:hlinkClick r:id="rId10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Bouton d'action : Précédent 23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Bouton d'action : Suivant 2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7" name="Bouton d'action : Personnalisé 26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29" name="Tableau 28"/>
          <p:cNvGraphicFramePr>
            <a:graphicFrameLocks noGrp="1"/>
          </p:cNvGraphicFramePr>
          <p:nvPr/>
        </p:nvGraphicFramePr>
        <p:xfrm>
          <a:off x="2376000" y="2412000"/>
          <a:ext cx="6480000" cy="145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0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 STG</a:t>
                      </a: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 : Programmes modifiés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(A partir de la rentrée 2012)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Horaire</a:t>
                      </a:r>
                    </a:p>
                    <a:p>
                      <a:pPr algn="ctr"/>
                      <a:r>
                        <a:rPr lang="fr-FR" sz="1600" dirty="0" smtClean="0"/>
                        <a:t>élève</a:t>
                      </a:r>
                      <a:endParaRPr lang="fr-FR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Langues vivantes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idem séries générales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sz="18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2"/>
                        </a:rPr>
                        <a:t>Arts</a:t>
                      </a:r>
                      <a:r>
                        <a:rPr lang="fr-FR" sz="16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(option facultative) – idem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séries générales et techno.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1116000"/>
          <a:ext cx="6480000" cy="4302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68400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STI2D-STL</a:t>
                      </a:r>
                      <a:r>
                        <a:rPr lang="fr-FR" sz="2400" baseline="0" dirty="0" smtClean="0">
                          <a:solidFill>
                            <a:schemeClr val="bg1"/>
                          </a:solidFill>
                        </a:rPr>
                        <a:t> –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communs 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2011)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Programmes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36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36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Mathématiques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Physique-chimie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Français (projet)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–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toutes séries technologiques </a:t>
                      </a:r>
                    </a:p>
                    <a:p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(Prévision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MEN :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mise en œuvre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rentrée 2012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Histoire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 –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géographie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 –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éducation civique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9"/>
                        </a:rPr>
                        <a:t>LV1 et LV2 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enveloppe globalisée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(a)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Éducation physique et sportive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Accompagnement personnalisé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                       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2"/>
                        </a:rPr>
                        <a:t>Doc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3"/>
                        </a:rPr>
                        <a:t>SNES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Heures de vie de classe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10h/an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6120000" y="3981600"/>
            <a:ext cx="1296000" cy="360000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b="1" dirty="0" smtClean="0">
                <a:hlinkClick r:id="rId14" action="ppaction://hlinksldjump"/>
              </a:rPr>
              <a:t>LV : </a:t>
            </a:r>
            <a:r>
              <a:rPr lang="fr-FR" sz="1400" b="1" dirty="0" smtClean="0">
                <a:hlinkClick r:id="rId14" action="ppaction://hlinksldjump"/>
              </a:rPr>
              <a:t>2011-2015</a:t>
            </a:r>
            <a:endParaRPr lang="fr-FR" sz="1400" dirty="0"/>
          </a:p>
        </p:txBody>
      </p:sp>
      <p:sp>
        <p:nvSpPr>
          <p:cNvPr id="29" name="Rectangle 28"/>
          <p:cNvSpPr/>
          <p:nvPr/>
        </p:nvSpPr>
        <p:spPr>
          <a:xfrm>
            <a:off x="142844" y="1728000"/>
            <a:ext cx="1008000" cy="43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hlinkClick r:id="rId15" action="ppaction://hlinksldjump"/>
              </a:rPr>
              <a:t>1</a:t>
            </a:r>
            <a:r>
              <a:rPr lang="fr-FR" sz="1400" b="1" baseline="30000" dirty="0" smtClean="0">
                <a:hlinkClick r:id="rId15" action="ppaction://hlinksldjump"/>
              </a:rPr>
              <a:t>ère</a:t>
            </a:r>
            <a:r>
              <a:rPr lang="fr-FR" sz="1400" b="1" dirty="0" smtClean="0">
                <a:hlinkClick r:id="rId15" action="ppaction://hlinksldjump"/>
              </a:rPr>
              <a:t> STI2D</a:t>
            </a:r>
            <a:endParaRPr lang="fr-FR" sz="1400" b="1" dirty="0" smtClean="0"/>
          </a:p>
        </p:txBody>
      </p:sp>
      <p:sp>
        <p:nvSpPr>
          <p:cNvPr id="30" name="Rectangle 29"/>
          <p:cNvSpPr/>
          <p:nvPr/>
        </p:nvSpPr>
        <p:spPr>
          <a:xfrm>
            <a:off x="1188000" y="1728000"/>
            <a:ext cx="1008000" cy="432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hlinkClick r:id="rId15" action="ppaction://hlinksldjump"/>
              </a:rPr>
              <a:t>1</a:t>
            </a:r>
            <a:r>
              <a:rPr lang="fr-FR" sz="1400" b="1" baseline="30000" dirty="0" smtClean="0">
                <a:hlinkClick r:id="rId15" action="ppaction://hlinksldjump"/>
              </a:rPr>
              <a:t>rèe</a:t>
            </a:r>
            <a:r>
              <a:rPr lang="fr-FR" sz="1400" b="1" dirty="0" smtClean="0">
                <a:hlinkClick r:id="rId15" action="ppaction://hlinksldjump"/>
              </a:rPr>
              <a:t> STL</a:t>
            </a:r>
            <a:endParaRPr lang="fr-FR" sz="1400" b="1" dirty="0" smtClean="0"/>
          </a:p>
        </p:txBody>
      </p:sp>
      <p:grpSp>
        <p:nvGrpSpPr>
          <p:cNvPr id="36" name="Groupe 35"/>
          <p:cNvGrpSpPr/>
          <p:nvPr/>
        </p:nvGrpSpPr>
        <p:grpSpPr>
          <a:xfrm>
            <a:off x="107157" y="1116000"/>
            <a:ext cx="2160843" cy="2160000"/>
            <a:chOff x="107157" y="1206000"/>
            <a:chExt cx="2160843" cy="2160000"/>
          </a:xfrm>
        </p:grpSpPr>
        <p:grpSp>
          <p:nvGrpSpPr>
            <p:cNvPr id="16" name="Groupe 15"/>
            <p:cNvGrpSpPr/>
            <p:nvPr/>
          </p:nvGrpSpPr>
          <p:grpSpPr>
            <a:xfrm>
              <a:off x="107157" y="1206000"/>
              <a:ext cx="2160000" cy="2160000"/>
              <a:chOff x="107157" y="1260000"/>
              <a:chExt cx="2160000" cy="2160000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25" name="Rectangle 24"/>
              <p:cNvSpPr/>
              <p:nvPr/>
            </p:nvSpPr>
            <p:spPr>
              <a:xfrm>
                <a:off x="107157" y="2412000"/>
                <a:ext cx="2160000" cy="1008000"/>
              </a:xfrm>
              <a:prstGeom prst="rect">
                <a:avLst/>
              </a:prstGeom>
              <a:grpFill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/>
                  <a:t>STI2D-STL-STD2A : </a:t>
                </a:r>
                <a:r>
                  <a:rPr lang="fr-FR" b="1" dirty="0" smtClean="0">
                    <a:hlinkClick r:id="rId16" action="ppaction://hlinksldjump"/>
                  </a:rPr>
                  <a:t>Enseignements facultatifs</a:t>
                </a:r>
                <a:endParaRPr lang="fr-FR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108000" y="1260000"/>
                <a:ext cx="2143108" cy="1008000"/>
              </a:xfrm>
              <a:prstGeom prst="rect">
                <a:avLst/>
              </a:prstGeom>
              <a:grpFill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5000"/>
                  </a:lnSpc>
                </a:pPr>
                <a:r>
                  <a:rPr lang="fr-FR" b="1" dirty="0" smtClean="0"/>
                  <a:t>1</a:t>
                </a:r>
                <a:r>
                  <a:rPr lang="fr-FR" b="1" baseline="30000" dirty="0" smtClean="0"/>
                  <a:t>ère</a:t>
                </a:r>
                <a:r>
                  <a:rPr lang="fr-FR" b="1" dirty="0" smtClean="0"/>
                  <a:t> STI2D : </a:t>
                </a:r>
                <a:r>
                  <a:rPr lang="fr-FR" b="1" dirty="0" smtClean="0">
                    <a:hlinkClick r:id="rId17" action="ppaction://hlinksldjump"/>
                  </a:rPr>
                  <a:t>Enseignements obligatoires spécifiques </a:t>
                </a:r>
                <a:endParaRPr lang="fr-FR" b="1" dirty="0"/>
              </a:p>
            </p:txBody>
          </p:sp>
        </p:grpSp>
        <p:sp>
          <p:nvSpPr>
            <p:cNvPr id="45" name="Rectangle 44"/>
            <p:cNvSpPr/>
            <p:nvPr/>
          </p:nvSpPr>
          <p:spPr>
            <a:xfrm>
              <a:off x="108000" y="1206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</a:pPr>
              <a:r>
                <a:rPr lang="fr-FR" b="1" dirty="0" smtClean="0"/>
                <a:t>Enseignements spécifiques</a:t>
              </a:r>
            </a:p>
            <a:p>
              <a:pPr algn="ctr">
                <a:lnSpc>
                  <a:spcPct val="85000"/>
                </a:lnSpc>
              </a:pPr>
              <a:endParaRPr lang="fr-FR" b="1" dirty="0" smtClean="0"/>
            </a:p>
            <a:p>
              <a:pPr algn="ctr">
                <a:lnSpc>
                  <a:spcPct val="85000"/>
                </a:lnSpc>
              </a:pPr>
              <a:endParaRPr lang="fr-FR" dirty="0"/>
            </a:p>
          </p:txBody>
        </p:sp>
        <p:grpSp>
          <p:nvGrpSpPr>
            <p:cNvPr id="32" name="Groupe 31"/>
            <p:cNvGrpSpPr/>
            <p:nvPr/>
          </p:nvGrpSpPr>
          <p:grpSpPr>
            <a:xfrm>
              <a:off x="144000" y="1728000"/>
              <a:ext cx="2070000" cy="432000"/>
              <a:chOff x="-70250" y="4857760"/>
              <a:chExt cx="2070000" cy="432000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35" name="Rectangle 34"/>
              <p:cNvSpPr/>
              <p:nvPr/>
            </p:nvSpPr>
            <p:spPr>
              <a:xfrm>
                <a:off x="-70250" y="4857760"/>
                <a:ext cx="1008000" cy="432000"/>
              </a:xfrm>
              <a:prstGeom prst="rect">
                <a:avLst/>
              </a:prstGeom>
              <a:grpFill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18" action="ppaction://hlinksldjump"/>
                  </a:rPr>
                  <a:t>T</a:t>
                </a:r>
                <a:r>
                  <a:rPr lang="fr-FR" sz="1400" b="1" baseline="30000" dirty="0" smtClean="0">
                    <a:hlinkClick r:id="rId18" action="ppaction://hlinksldjump"/>
                  </a:rPr>
                  <a:t>ale</a:t>
                </a:r>
                <a:r>
                  <a:rPr lang="fr-FR" sz="1400" b="1" dirty="0" smtClean="0">
                    <a:hlinkClick r:id="rId18" action="ppaction://hlinksldjump"/>
                  </a:rPr>
                  <a:t> STI2D</a:t>
                </a:r>
                <a:endParaRPr lang="fr-FR" sz="1400" b="1" dirty="0" smtClean="0"/>
              </a:p>
              <a:p>
                <a:pPr algn="ctr"/>
                <a:endParaRPr lang="fr-FR" sz="1100" b="1" dirty="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991750" y="4857760"/>
                <a:ext cx="1008000" cy="432000"/>
              </a:xfrm>
              <a:prstGeom prst="rect">
                <a:avLst/>
              </a:prstGeom>
              <a:grpFill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18" action="ppaction://hlinksldjump"/>
                  </a:rPr>
                  <a:t>T</a:t>
                </a:r>
                <a:r>
                  <a:rPr lang="fr-FR" sz="1400" b="1" baseline="30000" dirty="0" smtClean="0">
                    <a:hlinkClick r:id="rId18" action="ppaction://hlinksldjump"/>
                  </a:rPr>
                  <a:t>ale </a:t>
                </a:r>
                <a:r>
                  <a:rPr lang="fr-FR" sz="1400" b="1" dirty="0" smtClean="0">
                    <a:hlinkClick r:id="rId18" action="ppaction://hlinksldjump"/>
                  </a:rPr>
                  <a:t>STL</a:t>
                </a:r>
                <a:endParaRPr lang="fr-FR" sz="1400" b="1" dirty="0" smtClean="0"/>
              </a:p>
              <a:p>
                <a:pPr algn="ctr"/>
                <a:endParaRPr lang="fr-FR" sz="1100" b="1" dirty="0"/>
              </a:p>
            </p:txBody>
          </p:sp>
        </p:grpSp>
      </p:grpSp>
      <p:grpSp>
        <p:nvGrpSpPr>
          <p:cNvPr id="44" name="Groupe 43"/>
          <p:cNvGrpSpPr/>
          <p:nvPr/>
        </p:nvGrpSpPr>
        <p:grpSpPr>
          <a:xfrm>
            <a:off x="570910" y="4824000"/>
            <a:ext cx="1215602" cy="1951200"/>
            <a:chOff x="446847" y="4976400"/>
            <a:chExt cx="1215602" cy="1951200"/>
          </a:xfrm>
        </p:grpSpPr>
        <p:cxnSp>
          <p:nvCxnSpPr>
            <p:cNvPr id="46" name="Connecteur droit avec flèche 45"/>
            <p:cNvCxnSpPr/>
            <p:nvPr/>
          </p:nvCxnSpPr>
          <p:spPr>
            <a:xfrm rot="5400000" flipH="1" flipV="1">
              <a:off x="555160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 rot="5400000" flipH="1" flipV="1">
              <a:off x="1162383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/>
            <p:cNvCxnSpPr/>
            <p:nvPr/>
          </p:nvCxnSpPr>
          <p:spPr>
            <a:xfrm rot="5400000" flipH="1" flipV="1">
              <a:off x="448003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/>
            <p:cNvCxnSpPr/>
            <p:nvPr/>
          </p:nvCxnSpPr>
          <p:spPr>
            <a:xfrm rot="5400000" flipH="1" flipV="1">
              <a:off x="1055226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447971" y="6287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5" action="ppaction://hlinksldjump"/>
                </a:rPr>
                <a:t>1</a:t>
              </a:r>
              <a:r>
                <a:rPr lang="fr-FR" sz="1400" b="1" baseline="30000" dirty="0" smtClean="0">
                  <a:hlinkClick r:id="rId15" action="ppaction://hlinksldjump"/>
                </a:rPr>
                <a:t>ère</a:t>
              </a:r>
              <a:r>
                <a:rPr lang="fr-FR" sz="1400" b="1" dirty="0" smtClean="0">
                  <a:hlinkClick r:id="rId15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090913" y="6287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5" action="ppaction://hlinksldjump"/>
                </a:rPr>
                <a:t>1ère STL</a:t>
              </a:r>
              <a:endParaRPr lang="fr-FR" sz="1400" b="1" dirty="0" smtClean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6847" y="5714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15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90945" y="5315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8" action="ppaction://hlinksldjump"/>
                </a:rPr>
                <a:t>T</a:t>
              </a:r>
              <a:r>
                <a:rPr lang="fr-FR" sz="1400" b="1" baseline="30000" dirty="0" smtClean="0">
                  <a:hlinkClick r:id="rId18" action="ppaction://hlinksldjump"/>
                </a:rPr>
                <a:t>ale </a:t>
              </a:r>
              <a:r>
                <a:rPr lang="fr-FR" sz="1400" b="1" dirty="0" smtClean="0">
                  <a:hlinkClick r:id="rId18" action="ppaction://hlinksldjump"/>
                </a:rPr>
                <a:t>STL</a:t>
              </a:r>
              <a:endParaRPr lang="fr-FR" sz="1400" b="1" dirty="0" smtClean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8003" y="5315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8" action="ppaction://hlinksldjump"/>
                </a:rPr>
                <a:t>T</a:t>
              </a:r>
              <a:r>
                <a:rPr lang="fr-FR" sz="1400" b="1" baseline="30000" dirty="0" smtClean="0">
                  <a:hlinkClick r:id="rId18" action="ppaction://hlinksldjump"/>
                </a:rPr>
                <a:t>ale</a:t>
              </a:r>
              <a:r>
                <a:rPr lang="fr-FR" sz="1400" b="1" dirty="0" smtClean="0">
                  <a:hlinkClick r:id="rId18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6847" y="6686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/>
                <a:t>Tronc commun</a:t>
              </a:r>
              <a:endParaRPr lang="fr-FR" sz="1400" b="1" baseline="30000" dirty="0" smtClean="0"/>
            </a:p>
          </p:txBody>
        </p:sp>
      </p:grpSp>
      <p:sp>
        <p:nvSpPr>
          <p:cNvPr id="31" name="ZoneTexte 30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14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2160000" y="5760000"/>
            <a:ext cx="67680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La LV1 est étrangère , la LV2 étrangère ou régionale.        </a:t>
            </a:r>
          </a:p>
          <a:p>
            <a:pPr marL="342900" indent="-342900"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 Enseignement auquel peut s'ajouter 1h avec un assistant de langue</a:t>
            </a:r>
            <a:r>
              <a:rPr lang="fr-FR" sz="1600" dirty="0" smtClean="0"/>
              <a:t> 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STI2D et STL – Première, enseignements communs 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38" name="Groupe 37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40" name="Bouton d'action : Accueil 39">
              <a:hlinkClick r:id="rId19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" name="Bouton d'action : Précédent 40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Bouton d'action : Suivant 41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52" name="Bouton d'action : Personnalisé 51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1116000"/>
          <a:ext cx="6480000" cy="3550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00"/>
                <a:gridCol w="1512000"/>
                <a:gridCol w="2808000"/>
                <a:gridCol w="720000"/>
                <a:gridCol w="720000"/>
              </a:tblGrid>
              <a:tr h="68400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STI2D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obligatoires spécifiques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2011)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 gridSpan="3">
                  <a:txBody>
                    <a:bodyPr/>
                    <a:lstStyle/>
                    <a:p>
                      <a:pPr algn="l"/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Enseignement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technologique en LV1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(c)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Programmes : </a:t>
                      </a:r>
                    </a:p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 document 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 </a:t>
                      </a: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unique</a:t>
                      </a:r>
                      <a:endParaRPr lang="fr-FR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vert="vert27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Enseignements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technologiques transversaux</a:t>
                      </a:r>
                    </a:p>
                  </a:txBody>
                  <a:tcPr marL="54000" marR="90000" marT="46800" marB="46800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vert="vert27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Un enseignement spécifique 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selon  la</a:t>
                      </a:r>
                      <a:r>
                        <a:rPr lang="fr-FR" sz="18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spécialité retenue</a:t>
                      </a:r>
                      <a:r>
                        <a:rPr lang="fr-FR" sz="18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:</a:t>
                      </a:r>
                      <a:endParaRPr lang="fr-FR" sz="18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Architecture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et construction</a:t>
                      </a:r>
                    </a:p>
                  </a:txBody>
                  <a:tcPr marL="90000" marR="90000" marT="18000" marB="1800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Énergies et environnement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Innovation technologique et éco-conception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1118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Systèmes d’information et numérique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5" name="Groupe 34"/>
          <p:cNvGrpSpPr/>
          <p:nvPr/>
        </p:nvGrpSpPr>
        <p:grpSpPr>
          <a:xfrm>
            <a:off x="107157" y="1116000"/>
            <a:ext cx="2169554" cy="2160000"/>
            <a:chOff x="107157" y="1260000"/>
            <a:chExt cx="2169554" cy="2160000"/>
          </a:xfrm>
        </p:grpSpPr>
        <p:sp>
          <p:nvSpPr>
            <p:cNvPr id="37" name="Rectangle 36"/>
            <p:cNvSpPr/>
            <p:nvPr/>
          </p:nvSpPr>
          <p:spPr>
            <a:xfrm>
              <a:off x="116711" y="1260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1</a:t>
              </a:r>
              <a:r>
                <a:rPr lang="fr-FR" b="1" baseline="30000" dirty="0" smtClean="0"/>
                <a:t>ère</a:t>
              </a:r>
              <a:r>
                <a:rPr lang="fr-FR" b="1" dirty="0" smtClean="0"/>
                <a:t> STI2D-STL : </a:t>
              </a:r>
              <a:r>
                <a:rPr lang="fr-FR" b="1" dirty="0" smtClean="0">
                  <a:hlinkClick r:id="rId4" action="ppaction://hlinksldjump"/>
                </a:rPr>
                <a:t>Enseignements communs</a:t>
              </a:r>
              <a:endParaRPr lang="fr-FR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07157" y="2412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STI2D-STL-STD2A : </a:t>
              </a:r>
              <a:r>
                <a:rPr lang="fr-FR" b="1" dirty="0" smtClean="0">
                  <a:hlinkClick r:id="rId5" action="ppaction://hlinksldjump"/>
                </a:rPr>
                <a:t>Enseignements facultatifs</a:t>
              </a:r>
              <a:endParaRPr lang="fr-FR" dirty="0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570910" y="4824000"/>
            <a:ext cx="1215602" cy="1951200"/>
            <a:chOff x="446847" y="4976400"/>
            <a:chExt cx="1215602" cy="1951200"/>
          </a:xfrm>
        </p:grpSpPr>
        <p:cxnSp>
          <p:nvCxnSpPr>
            <p:cNvPr id="34" name="Connecteur droit avec flèche 33"/>
            <p:cNvCxnSpPr/>
            <p:nvPr/>
          </p:nvCxnSpPr>
          <p:spPr>
            <a:xfrm rot="5400000" flipH="1" flipV="1">
              <a:off x="555160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/>
            <p:cNvCxnSpPr/>
            <p:nvPr/>
          </p:nvCxnSpPr>
          <p:spPr>
            <a:xfrm rot="5400000" flipH="1" flipV="1">
              <a:off x="1162383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avec flèche 39"/>
            <p:cNvCxnSpPr/>
            <p:nvPr/>
          </p:nvCxnSpPr>
          <p:spPr>
            <a:xfrm rot="5400000" flipH="1" flipV="1">
              <a:off x="448003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 rot="5400000" flipH="1" flipV="1">
              <a:off x="1055226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447971" y="6287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</a:t>
              </a:r>
              <a:r>
                <a:rPr lang="fr-FR" sz="1400" b="1" dirty="0" smtClean="0"/>
                <a:t> STI2D</a:t>
              </a: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090913" y="6287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4" action="ppaction://hlinksldjump"/>
                </a:rPr>
                <a:t>1ère STL</a:t>
              </a:r>
              <a:endParaRPr lang="fr-FR" sz="1400" b="1" dirty="0" smtClean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46847" y="5714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4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90945" y="5315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6" action="ppaction://hlinksldjump"/>
                </a:rPr>
                <a:t>T</a:t>
              </a:r>
              <a:r>
                <a:rPr lang="fr-FR" sz="1400" b="1" baseline="30000" dirty="0" smtClean="0">
                  <a:hlinkClick r:id="rId6" action="ppaction://hlinksldjump"/>
                </a:rPr>
                <a:t>ale </a:t>
              </a:r>
              <a:r>
                <a:rPr lang="fr-FR" sz="1400" b="1" dirty="0" smtClean="0">
                  <a:hlinkClick r:id="rId6" action="ppaction://hlinksldjump"/>
                </a:rPr>
                <a:t>STL</a:t>
              </a:r>
              <a:endParaRPr lang="fr-FR" sz="1400" b="1" dirty="0" smtClean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48003" y="5315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6" action="ppaction://hlinksldjump"/>
                </a:rPr>
                <a:t>T</a:t>
              </a:r>
              <a:r>
                <a:rPr lang="fr-FR" sz="1400" b="1" baseline="30000" dirty="0" smtClean="0">
                  <a:hlinkClick r:id="rId6" action="ppaction://hlinksldjump"/>
                </a:rPr>
                <a:t>ale</a:t>
              </a:r>
              <a:r>
                <a:rPr lang="fr-FR" sz="1400" b="1" dirty="0" smtClean="0">
                  <a:hlinkClick r:id="rId6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46847" y="6686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6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7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160000" y="5760000"/>
            <a:ext cx="607223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(c)  Enseignement dispensé en LV1 pris en charge conjointement par un </a:t>
            </a:r>
          </a:p>
          <a:p>
            <a:pPr marL="342900" indent="-342900"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enseignant d’une discipline technologique et un enseignant de LV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936000" y="0"/>
            <a:ext cx="820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Sciences et Technologies Industrielles et Développement Durable »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STI2D, enseignements spécifiques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6" name="Groupe 25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7" name="Bouton d'action : Accueil 26">
              <a:hlinkClick r:id="rId8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Bouton d'action : Précédent 31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Bouton d'action : Suivant 35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9" name="Bouton d'action : Personnalisé 4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1116000"/>
          <a:ext cx="6480000" cy="3309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000"/>
                <a:gridCol w="2664000"/>
                <a:gridCol w="720000"/>
                <a:gridCol w="720000"/>
              </a:tblGrid>
              <a:tr h="68400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STL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obligatoires spécifiques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2011)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 gridSpan="2">
                  <a:txBody>
                    <a:bodyPr/>
                    <a:lstStyle/>
                    <a:p>
                      <a:pPr algn="l"/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Chimie, biochimie, sciences du vivant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Mesure et instrumentation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Enseignement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technologique en LV1 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(c)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Un enseignement spécifique</a:t>
                      </a:r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</a:t>
                      </a:r>
                      <a:endParaRPr lang="fr-FR" b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selon  la  spécialité retenue :</a:t>
                      </a:r>
                      <a:endParaRPr lang="fr-FR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Biotechnologies</a:t>
                      </a:r>
                      <a:endParaRPr lang="fr-FR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Sciences physiques et chimiques en laboratoire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5" name="Groupe 14"/>
          <p:cNvGrpSpPr/>
          <p:nvPr/>
        </p:nvGrpSpPr>
        <p:grpSpPr>
          <a:xfrm>
            <a:off x="107157" y="1116000"/>
            <a:ext cx="2169554" cy="2160000"/>
            <a:chOff x="107157" y="1260000"/>
            <a:chExt cx="2169554" cy="2160000"/>
          </a:xfrm>
        </p:grpSpPr>
        <p:sp>
          <p:nvSpPr>
            <p:cNvPr id="16" name="Rectangle 15"/>
            <p:cNvSpPr/>
            <p:nvPr/>
          </p:nvSpPr>
          <p:spPr>
            <a:xfrm>
              <a:off x="116711" y="1260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1</a:t>
              </a:r>
              <a:r>
                <a:rPr lang="fr-FR" b="1" baseline="30000" dirty="0" smtClean="0"/>
                <a:t>ère</a:t>
              </a:r>
              <a:r>
                <a:rPr lang="fr-FR" b="1" dirty="0" smtClean="0"/>
                <a:t> STI2D-STL : </a:t>
              </a:r>
              <a:r>
                <a:rPr lang="fr-FR" b="1" dirty="0" smtClean="0">
                  <a:hlinkClick r:id="rId7" action="ppaction://hlinksldjump"/>
                </a:rPr>
                <a:t>Enseignements communs</a:t>
              </a:r>
              <a:endParaRPr lang="fr-FR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157" y="2412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STI2D-STL-STD2A : </a:t>
              </a:r>
              <a:r>
                <a:rPr lang="fr-FR" b="1" dirty="0" smtClean="0">
                  <a:hlinkClick r:id="rId8" action="ppaction://hlinksldjump"/>
                </a:rPr>
                <a:t>Enseignements facultatifs</a:t>
              </a:r>
              <a:endParaRPr lang="fr-FR" dirty="0"/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570910" y="4824000"/>
            <a:ext cx="1215602" cy="1951200"/>
            <a:chOff x="446847" y="4976400"/>
            <a:chExt cx="1215602" cy="1951200"/>
          </a:xfrm>
        </p:grpSpPr>
        <p:cxnSp>
          <p:nvCxnSpPr>
            <p:cNvPr id="30" name="Connecteur droit avec flèche 29"/>
            <p:cNvCxnSpPr/>
            <p:nvPr/>
          </p:nvCxnSpPr>
          <p:spPr>
            <a:xfrm rot="5400000" flipH="1" flipV="1">
              <a:off x="555160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 rot="5400000" flipH="1" flipV="1">
              <a:off x="1162383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 rot="5400000" flipH="1" flipV="1">
              <a:off x="448003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/>
            <p:cNvCxnSpPr/>
            <p:nvPr/>
          </p:nvCxnSpPr>
          <p:spPr>
            <a:xfrm rot="5400000" flipH="1" flipV="1">
              <a:off x="1055226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447971" y="6287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7" action="ppaction://hlinksldjump"/>
                </a:rPr>
                <a:t>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r>
                <a:rPr lang="fr-FR" sz="1400" b="1" dirty="0" smtClean="0">
                  <a:hlinkClick r:id="rId7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090913" y="6287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/>
                <a:t>1ère STL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46847" y="5714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7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090945" y="5315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9" action="ppaction://hlinksldjump"/>
                </a:rPr>
                <a:t>T</a:t>
              </a:r>
              <a:r>
                <a:rPr lang="fr-FR" sz="1400" b="1" baseline="30000" dirty="0" smtClean="0">
                  <a:hlinkClick r:id="rId9" action="ppaction://hlinksldjump"/>
                </a:rPr>
                <a:t>ale </a:t>
              </a:r>
              <a:r>
                <a:rPr lang="fr-FR" sz="1400" b="1" dirty="0" smtClean="0">
                  <a:hlinkClick r:id="rId9" action="ppaction://hlinksldjump"/>
                </a:rPr>
                <a:t>STL</a:t>
              </a:r>
              <a:endParaRPr lang="fr-FR" sz="1400" b="1" dirty="0" smtClean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48003" y="5315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9" action="ppaction://hlinksldjump"/>
                </a:rPr>
                <a:t>T</a:t>
              </a:r>
              <a:r>
                <a:rPr lang="fr-FR" sz="1400" b="1" baseline="30000" dirty="0" smtClean="0">
                  <a:hlinkClick r:id="rId9" action="ppaction://hlinksldjump"/>
                </a:rPr>
                <a:t>ale</a:t>
              </a:r>
              <a:r>
                <a:rPr lang="fr-FR" sz="1400" b="1" dirty="0" smtClean="0">
                  <a:hlinkClick r:id="rId9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46847" y="6686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9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10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160000" y="5760000"/>
            <a:ext cx="607223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(c)  Enseignement dispensé en LV1 pris en charge conjointement par un </a:t>
            </a:r>
          </a:p>
          <a:p>
            <a:pPr marL="342900" indent="-342900"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enseignant d’une discipline technologique et un enseignant de LV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936000" y="0"/>
            <a:ext cx="820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Sciences et Technologies de Laboratoire »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STL, enseignements spécifiques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40" name="Bouton d'action : Accueil 39">
              <a:hlinkClick r:id="rId11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1" name="Bouton d'action : Précédent 40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Bouton d'action : Suivant 41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4" name="Bouton d'action : Personnalisé 43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2160000" y="5760000"/>
            <a:ext cx="67680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600"/>
              </a:spcBef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La LV1 est étrangère , la LV2 étrangère ou régionale.        </a:t>
            </a:r>
          </a:p>
          <a:p>
            <a:pPr marL="342900" indent="-342900"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 Enseignement auquel peut s'ajouter 1h avec un assistant de langue</a:t>
            </a:r>
            <a:r>
              <a:rPr lang="fr-FR" sz="1600" dirty="0" smtClean="0"/>
              <a:t> 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1116000"/>
          <a:ext cx="6480000" cy="29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68400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STI2D-STL</a:t>
                      </a:r>
                      <a:r>
                        <a:rPr lang="fr-FR" sz="2400" baseline="0" dirty="0" smtClean="0">
                          <a:solidFill>
                            <a:schemeClr val="bg1"/>
                          </a:solidFill>
                        </a:rPr>
                        <a:t> –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communs 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2012)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Programmes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Philosophie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LV1 et LV2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enveloppe globalisée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(a)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Éducation physique et sportive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Accompagnement personnalisé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                       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6"/>
                        </a:rPr>
                        <a:t>Doc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SNES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Heures de vie de classe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10h/an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46800" marB="4680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6120000" y="2631600"/>
            <a:ext cx="1296000" cy="342000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b="1" dirty="0" smtClean="0">
                <a:hlinkClick r:id="rId8" action="ppaction://hlinksldjump"/>
              </a:rPr>
              <a:t>LV : </a:t>
            </a:r>
            <a:r>
              <a:rPr lang="fr-FR" sz="1400" b="1" dirty="0" smtClean="0">
                <a:hlinkClick r:id="rId8" action="ppaction://hlinksldjump"/>
              </a:rPr>
              <a:t>2011-2015</a:t>
            </a:r>
            <a:endParaRPr lang="fr-FR" sz="1400" dirty="0"/>
          </a:p>
        </p:txBody>
      </p:sp>
      <p:grpSp>
        <p:nvGrpSpPr>
          <p:cNvPr id="39" name="Groupe 38"/>
          <p:cNvGrpSpPr/>
          <p:nvPr/>
        </p:nvGrpSpPr>
        <p:grpSpPr>
          <a:xfrm>
            <a:off x="107157" y="1116000"/>
            <a:ext cx="2160843" cy="2160000"/>
            <a:chOff x="107157" y="1206000"/>
            <a:chExt cx="2160843" cy="2160000"/>
          </a:xfrm>
        </p:grpSpPr>
        <p:grpSp>
          <p:nvGrpSpPr>
            <p:cNvPr id="20" name="Groupe 19"/>
            <p:cNvGrpSpPr/>
            <p:nvPr/>
          </p:nvGrpSpPr>
          <p:grpSpPr>
            <a:xfrm>
              <a:off x="107157" y="1206000"/>
              <a:ext cx="2160000" cy="2160000"/>
              <a:chOff x="107157" y="1260000"/>
              <a:chExt cx="2160000" cy="21600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07157" y="2412000"/>
                <a:ext cx="2160000" cy="1008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/>
                  <a:t>STI2D-STL-STD2A : </a:t>
                </a:r>
                <a:r>
                  <a:rPr lang="fr-FR" b="1" dirty="0" smtClean="0">
                    <a:hlinkClick r:id="rId9" action="ppaction://hlinksldjump"/>
                  </a:rPr>
                  <a:t>Enseignements facultatifs</a:t>
                </a:r>
                <a:endParaRPr lang="fr-FR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08000" y="1260000"/>
                <a:ext cx="2143108" cy="100800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5000"/>
                  </a:lnSpc>
                </a:pPr>
                <a:r>
                  <a:rPr lang="fr-FR" b="1" dirty="0" smtClean="0"/>
                  <a:t>1</a:t>
                </a:r>
                <a:r>
                  <a:rPr lang="fr-FR" b="1" baseline="30000" dirty="0" smtClean="0"/>
                  <a:t>ère</a:t>
                </a:r>
                <a:r>
                  <a:rPr lang="fr-FR" b="1" dirty="0" smtClean="0"/>
                  <a:t> STI2D : </a:t>
                </a:r>
                <a:r>
                  <a:rPr lang="fr-FR" b="1" dirty="0" smtClean="0">
                    <a:hlinkClick r:id="rId10" action="ppaction://hlinksldjump"/>
                  </a:rPr>
                  <a:t>Enseignements obligatoires spécifiques </a:t>
                </a:r>
                <a:endParaRPr lang="fr-FR" b="1" dirty="0"/>
              </a:p>
            </p:txBody>
          </p:sp>
        </p:grpSp>
        <p:grpSp>
          <p:nvGrpSpPr>
            <p:cNvPr id="38" name="Groupe 37"/>
            <p:cNvGrpSpPr/>
            <p:nvPr/>
          </p:nvGrpSpPr>
          <p:grpSpPr>
            <a:xfrm>
              <a:off x="108000" y="1206000"/>
              <a:ext cx="2160000" cy="1008000"/>
              <a:chOff x="108000" y="1206000"/>
              <a:chExt cx="2160000" cy="10080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08000" y="1206000"/>
                <a:ext cx="2160000" cy="1008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5000"/>
                  </a:lnSpc>
                </a:pPr>
                <a:r>
                  <a:rPr lang="fr-FR" b="1" dirty="0" smtClean="0"/>
                  <a:t>Enseignements spécifiques</a:t>
                </a:r>
              </a:p>
              <a:p>
                <a:pPr algn="ctr">
                  <a:lnSpc>
                    <a:spcPct val="85000"/>
                  </a:lnSpc>
                </a:pPr>
                <a:endParaRPr lang="fr-FR" b="1" dirty="0" smtClean="0"/>
              </a:p>
              <a:p>
                <a:pPr algn="ctr">
                  <a:lnSpc>
                    <a:spcPct val="85000"/>
                  </a:lnSpc>
                </a:pPr>
                <a:endParaRPr lang="fr-FR" dirty="0"/>
              </a:p>
            </p:txBody>
          </p:sp>
          <p:grpSp>
            <p:nvGrpSpPr>
              <p:cNvPr id="26" name="Groupe 25"/>
              <p:cNvGrpSpPr/>
              <p:nvPr/>
            </p:nvGrpSpPr>
            <p:grpSpPr>
              <a:xfrm>
                <a:off x="144000" y="1728000"/>
                <a:ext cx="2070000" cy="432000"/>
                <a:chOff x="-70250" y="4857760"/>
                <a:chExt cx="2070000" cy="43200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-70250" y="4857760"/>
                  <a:ext cx="1008000" cy="432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400" b="1" dirty="0" smtClean="0">
                      <a:hlinkClick r:id="rId11" action="ppaction://hlinksldjump"/>
                    </a:rPr>
                    <a:t>T</a:t>
                  </a:r>
                  <a:r>
                    <a:rPr lang="fr-FR" sz="1400" b="1" baseline="30000" dirty="0" smtClean="0">
                      <a:hlinkClick r:id="rId11" action="ppaction://hlinksldjump"/>
                    </a:rPr>
                    <a:t>ale</a:t>
                  </a:r>
                  <a:r>
                    <a:rPr lang="fr-FR" sz="1400" b="1" dirty="0" smtClean="0">
                      <a:hlinkClick r:id="rId11" action="ppaction://hlinksldjump"/>
                    </a:rPr>
                    <a:t> STI2D</a:t>
                  </a:r>
                  <a:endParaRPr lang="fr-FR" sz="1400" b="1" dirty="0" smtClean="0"/>
                </a:p>
                <a:p>
                  <a:pPr algn="ctr"/>
                  <a:endParaRPr lang="fr-FR" sz="1100" b="1" dirty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991750" y="4857760"/>
                  <a:ext cx="1008000" cy="432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400" b="1" dirty="0" smtClean="0">
                      <a:hlinkClick r:id="rId11" action="ppaction://hlinksldjump"/>
                    </a:rPr>
                    <a:t>T</a:t>
                  </a:r>
                  <a:r>
                    <a:rPr lang="fr-FR" sz="1400" b="1" baseline="30000" dirty="0" smtClean="0">
                      <a:hlinkClick r:id="rId11" action="ppaction://hlinksldjump"/>
                    </a:rPr>
                    <a:t>ale </a:t>
                  </a:r>
                  <a:r>
                    <a:rPr lang="fr-FR" sz="1400" b="1" dirty="0" smtClean="0">
                      <a:hlinkClick r:id="rId11" action="ppaction://hlinksldjump"/>
                    </a:rPr>
                    <a:t>STL</a:t>
                  </a:r>
                  <a:endParaRPr lang="fr-FR" sz="1400" b="1" dirty="0" smtClean="0"/>
                </a:p>
                <a:p>
                  <a:pPr algn="ctr"/>
                  <a:endParaRPr lang="fr-FR" sz="1100" b="1" dirty="0"/>
                </a:p>
              </p:txBody>
            </p:sp>
          </p:grpSp>
        </p:grpSp>
      </p:grpSp>
      <p:grpSp>
        <p:nvGrpSpPr>
          <p:cNvPr id="33" name="Groupe 32"/>
          <p:cNvGrpSpPr/>
          <p:nvPr/>
        </p:nvGrpSpPr>
        <p:grpSpPr>
          <a:xfrm>
            <a:off x="570910" y="4824000"/>
            <a:ext cx="1215602" cy="1951200"/>
            <a:chOff x="446847" y="4976400"/>
            <a:chExt cx="1215602" cy="1951200"/>
          </a:xfrm>
        </p:grpSpPr>
        <p:cxnSp>
          <p:nvCxnSpPr>
            <p:cNvPr id="34" name="Connecteur droit avec flèche 33"/>
            <p:cNvCxnSpPr/>
            <p:nvPr/>
          </p:nvCxnSpPr>
          <p:spPr>
            <a:xfrm rot="5400000" flipH="1" flipV="1">
              <a:off x="555160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rot="5400000" flipH="1" flipV="1">
              <a:off x="1162383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 rot="5400000" flipH="1" flipV="1">
              <a:off x="448003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/>
            <p:cNvCxnSpPr/>
            <p:nvPr/>
          </p:nvCxnSpPr>
          <p:spPr>
            <a:xfrm rot="5400000" flipH="1" flipV="1">
              <a:off x="1055226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447971" y="6287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2" action="ppaction://hlinksldjump"/>
                </a:rPr>
                <a:t>1</a:t>
              </a:r>
              <a:r>
                <a:rPr lang="fr-FR" sz="1400" b="1" baseline="30000" dirty="0" smtClean="0">
                  <a:hlinkClick r:id="rId12" action="ppaction://hlinksldjump"/>
                </a:rPr>
                <a:t>ère</a:t>
              </a:r>
              <a:r>
                <a:rPr lang="fr-FR" sz="1400" b="1" dirty="0" smtClean="0">
                  <a:hlinkClick r:id="rId12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90913" y="6287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2" action="ppaction://hlinksldjump"/>
                </a:rPr>
                <a:t>1ère STL</a:t>
              </a:r>
              <a:endParaRPr lang="fr-FR" sz="1400" b="1" dirty="0" smtClean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46847" y="5714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/>
                <a:t>Tronc commun</a:t>
              </a:r>
              <a:endParaRPr lang="fr-FR" sz="1400" b="1" baseline="30000" dirty="0" smtClean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090945" y="5315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1" action="ppaction://hlinksldjump"/>
                </a:rPr>
                <a:t>T</a:t>
              </a:r>
              <a:r>
                <a:rPr lang="fr-FR" sz="1400" b="1" baseline="30000" dirty="0" smtClean="0">
                  <a:hlinkClick r:id="rId11" action="ppaction://hlinksldjump"/>
                </a:rPr>
                <a:t>ale </a:t>
              </a:r>
              <a:r>
                <a:rPr lang="fr-FR" sz="1400" b="1" dirty="0" smtClean="0">
                  <a:hlinkClick r:id="rId11" action="ppaction://hlinksldjump"/>
                </a:rPr>
                <a:t>STL</a:t>
              </a:r>
              <a:endParaRPr lang="fr-FR" sz="1400" b="1" dirty="0" smtClean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8003" y="5315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1" action="ppaction://hlinksldjump"/>
                </a:rPr>
                <a:t>T</a:t>
              </a:r>
              <a:r>
                <a:rPr lang="fr-FR" sz="1400" b="1" baseline="30000" dirty="0" smtClean="0">
                  <a:hlinkClick r:id="rId11" action="ppaction://hlinksldjump"/>
                </a:rPr>
                <a:t>ale</a:t>
              </a:r>
              <a:r>
                <a:rPr lang="fr-FR" sz="1400" b="1" dirty="0" smtClean="0">
                  <a:hlinkClick r:id="rId11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6847" y="6686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11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STI2D et STL – Terminale, enseignements communs 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40" name="Groupe 39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41" name="Bouton d'action : Accueil 40">
              <a:hlinkClick r:id="rId13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Bouton d'action : Précédent 41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Bouton d'action : Suivant 42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5" name="Bouton d'action : Personnalisé 44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1116000"/>
          <a:ext cx="6480000" cy="42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"/>
                <a:gridCol w="1548000"/>
                <a:gridCol w="2808000"/>
                <a:gridCol w="720000"/>
                <a:gridCol w="720000"/>
              </a:tblGrid>
              <a:tr h="68400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STI2D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obligatoires spécifiques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2012)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 gridSpan="3">
                  <a:txBody>
                    <a:bodyPr/>
                    <a:lstStyle/>
                    <a:p>
                      <a:pPr algn="l"/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60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Mathématiques </a:t>
                      </a:r>
                      <a:r>
                        <a:rPr lang="fr-FR" sz="1600" i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STL – STI2D : même programme</a:t>
                      </a:r>
                      <a:r>
                        <a:rPr lang="fr-FR" sz="1600" i="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60000">
                <a:tc gridSpan="3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Physique-chimie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STL – STI2D : même programme</a:t>
                      </a:r>
                      <a:r>
                        <a:rPr lang="fr-FR" sz="1600" i="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360000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Enseignement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technologique en LV1 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(c)</a:t>
                      </a:r>
                      <a:endParaRPr lang="fr-FR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360000">
                <a:tc rowSpan="5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Programme </a:t>
                      </a:r>
                    </a:p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 unique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36000" marT="18000" marB="18000" vert="vert270" anchor="ctr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Enseignements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technologiques transversaux</a:t>
                      </a:r>
                    </a:p>
                  </a:txBody>
                  <a:tcPr marL="90000" marR="18000" marT="18000" marB="1800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46800" marB="4680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Un enseignement spécifique 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selon  la</a:t>
                      </a:r>
                      <a:r>
                        <a:rPr lang="fr-FR" sz="18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spécialité retenue</a:t>
                      </a:r>
                      <a:r>
                        <a:rPr lang="fr-FR" sz="1800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:</a:t>
                      </a:r>
                      <a:endParaRPr lang="fr-FR" sz="18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Architecture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et construction</a:t>
                      </a:r>
                    </a:p>
                  </a:txBody>
                  <a:tcPr marL="90000" marR="90000" marT="18000" marB="1800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360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Énergies et environnement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50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Innovation technologique et éco-conception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  <a:tr h="504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Systèmes d’information et numérique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/>
                </a:tc>
              </a:tr>
            </a:tbl>
          </a:graphicData>
        </a:graphic>
      </p:graphicFrame>
      <p:grpSp>
        <p:nvGrpSpPr>
          <p:cNvPr id="15" name="Groupe 14"/>
          <p:cNvGrpSpPr/>
          <p:nvPr/>
        </p:nvGrpSpPr>
        <p:grpSpPr>
          <a:xfrm>
            <a:off x="107157" y="1116000"/>
            <a:ext cx="2160843" cy="2160000"/>
            <a:chOff x="107157" y="1260000"/>
            <a:chExt cx="2160843" cy="2160000"/>
          </a:xfrm>
        </p:grpSpPr>
        <p:sp>
          <p:nvSpPr>
            <p:cNvPr id="16" name="Rectangle 15"/>
            <p:cNvSpPr/>
            <p:nvPr/>
          </p:nvSpPr>
          <p:spPr>
            <a:xfrm>
              <a:off x="108000" y="1260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T</a:t>
              </a:r>
              <a:r>
                <a:rPr lang="fr-FR" b="1" baseline="30000" dirty="0" smtClean="0"/>
                <a:t>ale</a:t>
              </a:r>
              <a:r>
                <a:rPr lang="fr-FR" b="1" dirty="0" smtClean="0"/>
                <a:t> STI2D-STL : </a:t>
              </a:r>
              <a:r>
                <a:rPr lang="fr-FR" b="1" dirty="0" smtClean="0">
                  <a:hlinkClick r:id="rId5" action="ppaction://hlinksldjump"/>
                </a:rPr>
                <a:t>Enseignements communs</a:t>
              </a:r>
              <a:endParaRPr lang="fr-FR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7157" y="2412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STI2D-STL-STD2A : </a:t>
              </a:r>
              <a:r>
                <a:rPr lang="fr-FR" b="1" dirty="0" smtClean="0">
                  <a:hlinkClick r:id="rId6" action="ppaction://hlinksldjump"/>
                </a:rPr>
                <a:t>Enseignements facultatifs</a:t>
              </a:r>
              <a:endParaRPr lang="fr-FR" dirty="0"/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570910" y="4824000"/>
            <a:ext cx="1215602" cy="1951200"/>
            <a:chOff x="446847" y="4976400"/>
            <a:chExt cx="1215602" cy="1951200"/>
          </a:xfrm>
        </p:grpSpPr>
        <p:cxnSp>
          <p:nvCxnSpPr>
            <p:cNvPr id="34" name="Connecteur droit avec flèche 33"/>
            <p:cNvCxnSpPr/>
            <p:nvPr/>
          </p:nvCxnSpPr>
          <p:spPr>
            <a:xfrm rot="5400000" flipH="1" flipV="1">
              <a:off x="555160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rot="5400000" flipH="1" flipV="1">
              <a:off x="1162383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 rot="5400000" flipH="1" flipV="1">
              <a:off x="448003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/>
            <p:cNvCxnSpPr/>
            <p:nvPr/>
          </p:nvCxnSpPr>
          <p:spPr>
            <a:xfrm rot="5400000" flipH="1" flipV="1">
              <a:off x="1055226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47971" y="6287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7" action="ppaction://hlinksldjump"/>
                </a:rPr>
                <a:t>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r>
                <a:rPr lang="fr-FR" sz="1400" b="1" dirty="0" smtClean="0">
                  <a:hlinkClick r:id="rId7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90913" y="6287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7" action="ppaction://hlinksldjump"/>
                </a:rPr>
                <a:t>1ère STL</a:t>
              </a:r>
              <a:endParaRPr lang="fr-FR" sz="1400" b="1" dirty="0" smtClean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46847" y="5714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7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090945" y="5315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STL</a:t>
              </a:r>
              <a:endParaRPr lang="fr-FR" sz="1400" b="1" dirty="0" smtClean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8003" y="5315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</a:t>
              </a:r>
              <a:r>
                <a:rPr lang="fr-FR" sz="1400" b="1" dirty="0" smtClean="0"/>
                <a:t> STI2D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46847" y="6686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5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</p:grpSp>
      <p:sp>
        <p:nvSpPr>
          <p:cNvPr id="25" name="ZoneTexte 24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936000" y="0"/>
            <a:ext cx="820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Sciences et Technologies Industrielles et Développement Durable »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STI2D, enseignements spécifiques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9" name="Groupe 28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0" name="Bouton d'action : Accueil 29">
              <a:hlinkClick r:id="rId9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Bouton d'action : Précédent 30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Bouton d'action : Suivant 31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5" name="Bouton d'action : Personnalisé 44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6" name="ZoneTexte 45"/>
          <p:cNvSpPr txBox="1"/>
          <p:nvPr/>
        </p:nvSpPr>
        <p:spPr>
          <a:xfrm>
            <a:off x="2160000" y="5760000"/>
            <a:ext cx="6120000" cy="50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AutoNum type="alphaLcParenBoth" startAt="3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Enseignement dispensé en LV1 pris en charge conjointement par un enseignant d’une discipline technologique et un enseignant de LV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376000" y="1116000"/>
          <a:ext cx="6480000" cy="368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8000"/>
                <a:gridCol w="2772000"/>
                <a:gridCol w="720000"/>
                <a:gridCol w="720000"/>
              </a:tblGrid>
              <a:tr h="68400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STL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obligatoires spécifiques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2012)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 gridSpan="2">
                  <a:txBody>
                    <a:bodyPr/>
                    <a:lstStyle/>
                    <a:p>
                      <a:pPr algn="l"/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Mathématiques </a:t>
                      </a:r>
                      <a:r>
                        <a:rPr lang="fr-FR" sz="1600" i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STL – STI2D : même programme</a:t>
                      </a:r>
                      <a:r>
                        <a:rPr lang="fr-FR" sz="1600" i="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Physique-chimie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STL – STI2D : même programme</a:t>
                      </a:r>
                      <a:r>
                        <a:rPr lang="fr-FR" sz="1600" i="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fr-FR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Chimie, biochimie, sciences du vivant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Enseignement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technologique en LV1 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(c)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Un enseignement spécifique</a:t>
                      </a:r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selon  la  spécialité retenue :</a:t>
                      </a:r>
                      <a:endParaRPr lang="fr-FR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Biotechnologies</a:t>
                      </a:r>
                      <a:endParaRPr lang="fr-FR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Sciences physiques et chimiques en laboratoire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6" name="Groupe 15"/>
          <p:cNvGrpSpPr/>
          <p:nvPr/>
        </p:nvGrpSpPr>
        <p:grpSpPr>
          <a:xfrm>
            <a:off x="107157" y="1116000"/>
            <a:ext cx="2160843" cy="2160000"/>
            <a:chOff x="107157" y="1260000"/>
            <a:chExt cx="2160843" cy="2160000"/>
          </a:xfrm>
        </p:grpSpPr>
        <p:sp>
          <p:nvSpPr>
            <p:cNvPr id="20" name="Rectangle 19"/>
            <p:cNvSpPr/>
            <p:nvPr/>
          </p:nvSpPr>
          <p:spPr>
            <a:xfrm>
              <a:off x="108000" y="1260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T</a:t>
              </a:r>
              <a:r>
                <a:rPr lang="fr-FR" b="1" baseline="30000" dirty="0" smtClean="0"/>
                <a:t>ale</a:t>
              </a:r>
              <a:r>
                <a:rPr lang="fr-FR" b="1" dirty="0" smtClean="0"/>
                <a:t> STI2D-STL : </a:t>
              </a:r>
              <a:r>
                <a:rPr lang="fr-FR" b="1" dirty="0" smtClean="0">
                  <a:hlinkClick r:id="rId6" action="ppaction://hlinksldjump"/>
                </a:rPr>
                <a:t>Enseignements communs</a:t>
              </a:r>
              <a:endParaRPr lang="fr-FR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7157" y="2412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STI2D-STL-STD2A : </a:t>
              </a:r>
              <a:r>
                <a:rPr lang="fr-FR" b="1" dirty="0" smtClean="0">
                  <a:hlinkClick r:id="rId7" action="ppaction://hlinksldjump"/>
                </a:rPr>
                <a:t>Enseignements facultatifs</a:t>
              </a:r>
              <a:endParaRPr lang="fr-FR" dirty="0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570910" y="4824000"/>
            <a:ext cx="1215602" cy="1951200"/>
            <a:chOff x="446847" y="4976400"/>
            <a:chExt cx="1215602" cy="1951200"/>
          </a:xfrm>
        </p:grpSpPr>
        <p:cxnSp>
          <p:nvCxnSpPr>
            <p:cNvPr id="26" name="Connecteur droit avec flèche 25"/>
            <p:cNvCxnSpPr/>
            <p:nvPr/>
          </p:nvCxnSpPr>
          <p:spPr>
            <a:xfrm rot="5400000" flipH="1" flipV="1">
              <a:off x="555160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 rot="5400000" flipH="1" flipV="1">
              <a:off x="1162383" y="51899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/>
            <p:cNvCxnSpPr/>
            <p:nvPr/>
          </p:nvCxnSpPr>
          <p:spPr>
            <a:xfrm rot="5400000" flipH="1" flipV="1">
              <a:off x="448003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rot="5400000" flipH="1" flipV="1">
              <a:off x="1055226" y="62791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447971" y="6287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8" action="ppaction://hlinksldjump"/>
                </a:rPr>
                <a:t>1</a:t>
              </a:r>
              <a:r>
                <a:rPr lang="fr-FR" sz="1400" b="1" baseline="30000" dirty="0" smtClean="0">
                  <a:hlinkClick r:id="rId8" action="ppaction://hlinksldjump"/>
                </a:rPr>
                <a:t>ère</a:t>
              </a:r>
              <a:r>
                <a:rPr lang="fr-FR" sz="1400" b="1" dirty="0" smtClean="0">
                  <a:hlinkClick r:id="rId8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090913" y="6287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8" action="ppaction://hlinksldjump"/>
                </a:rPr>
                <a:t>1ère STL</a:t>
              </a:r>
              <a:endParaRPr lang="fr-FR" sz="1400" b="1" dirty="0" smtClean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46847" y="5714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8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090945" y="53155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 </a:t>
              </a:r>
              <a:r>
                <a:rPr lang="fr-FR" sz="1400" b="1" dirty="0" smtClean="0"/>
                <a:t>STL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48003" y="53155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6" action="ppaction://hlinksldjump"/>
                </a:rPr>
                <a:t>T</a:t>
              </a:r>
              <a:r>
                <a:rPr lang="fr-FR" sz="1400" b="1" baseline="30000" dirty="0" smtClean="0">
                  <a:hlinkClick r:id="rId6" action="ppaction://hlinksldjump"/>
                </a:rPr>
                <a:t>ale</a:t>
              </a:r>
              <a:r>
                <a:rPr lang="fr-FR" sz="1400" b="1" dirty="0" smtClean="0">
                  <a:hlinkClick r:id="rId6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446847" y="66864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6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9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160000" y="5760000"/>
            <a:ext cx="6120000" cy="50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buAutoNum type="alphaLcParenBoth" startAt="3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Enseignement dispensé en LV1 pris en charge conjointement par un enseignant d’une discipline technologique et un enseignant de LV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936000" y="0"/>
            <a:ext cx="820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Sciences et Technologies de Laboratoire »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STL, enseignements spécifiques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31" name="Groupe 30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2" name="Bouton d'action : Accueil 31">
              <a:hlinkClick r:id="rId10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3" name="Bouton d'action : Précédent 32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2" name="Bouton d'action : Suivant 41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4" name="Bouton d'action : Personnalisé 43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Image 107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113" name="ZoneTexte 112"/>
          <p:cNvSpPr txBox="1"/>
          <p:nvPr/>
        </p:nvSpPr>
        <p:spPr>
          <a:xfrm>
            <a:off x="3132000" y="6452721"/>
            <a:ext cx="2880000" cy="313350"/>
          </a:xfrm>
          <a:prstGeom prst="rect">
            <a:avLst/>
          </a:prstGeom>
          <a:noFill/>
        </p:spPr>
        <p:txBody>
          <a:bodyPr wrap="square" lIns="0" tIns="36000" rIns="0" bIns="0" rtlCol="0">
            <a:spAutoFit/>
          </a:bodyPr>
          <a:lstStyle/>
          <a:p>
            <a:pPr algn="r"/>
            <a:r>
              <a:rPr lang="fr-FR" b="1" dirty="0" smtClean="0">
                <a:solidFill>
                  <a:schemeClr val="bg2">
                    <a:lumMod val="25000"/>
                  </a:schemeClr>
                </a:solidFill>
                <a:hlinkClick r:id="rId3"/>
              </a:rPr>
              <a:t>Le SNES et la réforme du lycée </a:t>
            </a:r>
            <a:endParaRPr lang="fr-FR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214282" y="6429396"/>
            <a:ext cx="2304000" cy="360000"/>
          </a:xfrm>
          <a:prstGeom prst="rect">
            <a:avLst/>
          </a:prstGeom>
          <a:solidFill>
            <a:srgbClr val="FF5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hlinkClick r:id="rId4" action="ppaction://hlinksldjump"/>
              </a:rPr>
              <a:t>Orientation ; tutorat…</a:t>
            </a:r>
            <a:endParaRPr lang="fr-FR" b="1" dirty="0"/>
          </a:p>
        </p:txBody>
      </p:sp>
      <p:sp>
        <p:nvSpPr>
          <p:cNvPr id="114" name="Rectangle 113"/>
          <p:cNvSpPr/>
          <p:nvPr/>
        </p:nvSpPr>
        <p:spPr>
          <a:xfrm>
            <a:off x="6624000" y="6429396"/>
            <a:ext cx="2304000" cy="360000"/>
          </a:xfrm>
          <a:prstGeom prst="rect">
            <a:avLst/>
          </a:prstGeom>
          <a:solidFill>
            <a:srgbClr val="FF505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hlinkClick r:id="rId5" action="ppaction://hlinksldjump"/>
              </a:rPr>
              <a:t>Les passerelles</a:t>
            </a:r>
            <a:endParaRPr lang="fr-FR" b="1" dirty="0"/>
          </a:p>
        </p:txBody>
      </p:sp>
      <p:sp>
        <p:nvSpPr>
          <p:cNvPr id="134" name="ZoneTexte 133"/>
          <p:cNvSpPr txBox="1"/>
          <p:nvPr/>
        </p:nvSpPr>
        <p:spPr>
          <a:xfrm>
            <a:off x="936000" y="0"/>
            <a:ext cx="8208000" cy="907941"/>
          </a:xfrm>
          <a:prstGeom prst="rect">
            <a:avLst/>
          </a:prstGeom>
          <a:noFill/>
        </p:spPr>
        <p:txBody>
          <a:bodyPr wrap="square" tIns="0" rtlCol="0">
            <a:spAutoFit/>
          </a:bodyPr>
          <a:lstStyle/>
          <a:p>
            <a:pPr algn="ctr"/>
            <a:r>
              <a:rPr lang="fr-FR" sz="36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</a:t>
            </a:r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: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Structure mise en place à partir de 2010</a:t>
            </a:r>
          </a:p>
          <a:p>
            <a:pPr algn="ctr"/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" name="Groupe 115"/>
          <p:cNvGrpSpPr/>
          <p:nvPr/>
        </p:nvGrpSpPr>
        <p:grpSpPr>
          <a:xfrm>
            <a:off x="90000" y="720000"/>
            <a:ext cx="9054000" cy="5616000"/>
            <a:chOff x="90000" y="720000"/>
            <a:chExt cx="9054000" cy="5616000"/>
          </a:xfrm>
        </p:grpSpPr>
        <p:sp>
          <p:nvSpPr>
            <p:cNvPr id="107" name="Rectangle 106"/>
            <p:cNvSpPr/>
            <p:nvPr/>
          </p:nvSpPr>
          <p:spPr>
            <a:xfrm>
              <a:off x="6984000" y="720000"/>
              <a:ext cx="2070000" cy="50400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1422000" rIns="36000" rtlCol="0" anchor="t" anchorCtr="0"/>
            <a:lstStyle/>
            <a:p>
              <a:endParaRPr lang="fr-FR" sz="1600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016000" y="720000"/>
              <a:ext cx="4896000" cy="5040000"/>
            </a:xfrm>
            <a:prstGeom prst="rect">
              <a:avLst/>
            </a:prstGeom>
            <a:solidFill>
              <a:srgbClr val="ECF1F8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422000" rtlCol="0" anchor="t" anchorCtr="1"/>
            <a:lstStyle/>
            <a:p>
              <a:pPr algn="ctr"/>
              <a:endParaRPr lang="fr-FR" sz="1600" dirty="0" smtClean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cxnSp>
          <p:nvCxnSpPr>
            <p:cNvPr id="252" name="Connecteur droit 251"/>
            <p:cNvCxnSpPr/>
            <p:nvPr/>
          </p:nvCxnSpPr>
          <p:spPr>
            <a:xfrm>
              <a:off x="2355784" y="2498682"/>
              <a:ext cx="3714776" cy="1623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avec flèche 238"/>
            <p:cNvCxnSpPr/>
            <p:nvPr/>
          </p:nvCxnSpPr>
          <p:spPr>
            <a:xfrm rot="5400000" flipH="1" flipV="1">
              <a:off x="2141470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cteur droit avec flèche 239"/>
            <p:cNvCxnSpPr/>
            <p:nvPr/>
          </p:nvCxnSpPr>
          <p:spPr>
            <a:xfrm rot="5400000" flipH="1" flipV="1">
              <a:off x="2748693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cteur droit avec flèche 240"/>
            <p:cNvCxnSpPr/>
            <p:nvPr/>
          </p:nvCxnSpPr>
          <p:spPr>
            <a:xfrm rot="5400000" flipH="1" flipV="1">
              <a:off x="3391635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avec flèche 241"/>
            <p:cNvCxnSpPr/>
            <p:nvPr/>
          </p:nvCxnSpPr>
          <p:spPr>
            <a:xfrm rot="5400000" flipH="1" flipV="1">
              <a:off x="3998858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cteur droit avec flèche 242"/>
            <p:cNvCxnSpPr/>
            <p:nvPr/>
          </p:nvCxnSpPr>
          <p:spPr>
            <a:xfrm rot="5400000" flipH="1" flipV="1">
              <a:off x="4570362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avec flèche 209"/>
            <p:cNvCxnSpPr/>
            <p:nvPr/>
          </p:nvCxnSpPr>
          <p:spPr>
            <a:xfrm rot="5400000" flipH="1" flipV="1">
              <a:off x="2034313" y="387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cteur droit avec flèche 210"/>
            <p:cNvCxnSpPr/>
            <p:nvPr/>
          </p:nvCxnSpPr>
          <p:spPr>
            <a:xfrm rot="5400000" flipH="1" flipV="1">
              <a:off x="2641536" y="387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cteur droit avec flèche 211"/>
            <p:cNvCxnSpPr/>
            <p:nvPr/>
          </p:nvCxnSpPr>
          <p:spPr>
            <a:xfrm rot="5400000" flipH="1" flipV="1">
              <a:off x="3284478" y="387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cteur droit avec flèche 212"/>
            <p:cNvCxnSpPr/>
            <p:nvPr/>
          </p:nvCxnSpPr>
          <p:spPr>
            <a:xfrm rot="5400000" flipH="1" flipV="1">
              <a:off x="3891701" y="387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cteur droit avec flèche 213"/>
            <p:cNvCxnSpPr/>
            <p:nvPr/>
          </p:nvCxnSpPr>
          <p:spPr>
            <a:xfrm rot="5400000" flipH="1" flipV="1">
              <a:off x="4463205" y="387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Rectangle 228">
              <a:hlinkClick r:id="rId6" action="ppaction://hlinksldjump" tooltip="Mise en oeuvre : rentrée 2013"/>
            </p:cNvPr>
            <p:cNvSpPr/>
            <p:nvPr/>
          </p:nvSpPr>
          <p:spPr>
            <a:xfrm>
              <a:off x="2641536" y="2913174"/>
              <a:ext cx="642942" cy="64294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6" action="ppaction://hlinksldjump"/>
                </a:rPr>
                <a:t>T</a:t>
              </a:r>
              <a:r>
                <a:rPr lang="fr-FR" sz="1400" b="1" baseline="30000" dirty="0" smtClean="0">
                  <a:hlinkClick r:id="rId6" action="ppaction://hlinksldjump"/>
                </a:rPr>
                <a:t>ale</a:t>
              </a:r>
              <a:r>
                <a:rPr lang="fr-FR" sz="1400" b="1" dirty="0" smtClean="0">
                  <a:hlinkClick r:id="rId6" action="ppaction://hlinksldjump"/>
                </a:rPr>
                <a:t> ST2S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(2013)</a:t>
              </a:r>
              <a:endParaRPr lang="fr-FR" sz="1100" b="1" dirty="0"/>
            </a:p>
          </p:txBody>
        </p:sp>
        <p:sp>
          <p:nvSpPr>
            <p:cNvPr id="231" name="Rectangle 230">
              <a:hlinkClick r:id="rId7" action="ppaction://hlinksldjump" tooltip="Mise en oeuvre : rentrée 2012"/>
            </p:cNvPr>
            <p:cNvSpPr/>
            <p:nvPr/>
          </p:nvSpPr>
          <p:spPr>
            <a:xfrm>
              <a:off x="4498924" y="2913174"/>
              <a:ext cx="571504" cy="64294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T</a:t>
              </a:r>
              <a:r>
                <a:rPr lang="fr-FR" sz="1400" b="1" baseline="30000" dirty="0" smtClean="0">
                  <a:hlinkClick r:id="rId7" action="ppaction://hlinksldjump"/>
                </a:rPr>
                <a:t>ale </a:t>
              </a:r>
              <a:r>
                <a:rPr lang="fr-FR" sz="1400" b="1" dirty="0" smtClean="0">
                  <a:hlinkClick r:id="rId7" action="ppaction://hlinksldjump"/>
                </a:rPr>
                <a:t>STD2A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28" name="Rectangle 227">
              <a:hlinkClick r:id="rId8" action="ppaction://hlinksldjump" tooltip="Mise en oeuvre : rentrée 2013"/>
            </p:cNvPr>
            <p:cNvSpPr/>
            <p:nvPr/>
          </p:nvSpPr>
          <p:spPr>
            <a:xfrm>
              <a:off x="2070032" y="2913174"/>
              <a:ext cx="571504" cy="64294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8" action="ppaction://hlinksldjump"/>
                </a:rPr>
                <a:t>T</a:t>
              </a:r>
              <a:r>
                <a:rPr lang="fr-FR" sz="1400" b="1" baseline="30000" dirty="0" smtClean="0">
                  <a:hlinkClick r:id="rId8" action="ppaction://hlinksldjump"/>
                </a:rPr>
                <a:t>ale</a:t>
              </a:r>
              <a:r>
                <a:rPr lang="fr-FR" b="1" dirty="0" smtClean="0">
                  <a:hlinkClick r:id="rId8" action="ppaction://hlinksldjump"/>
                </a:rPr>
                <a:t> </a:t>
              </a:r>
              <a:r>
                <a:rPr lang="fr-FR" sz="1400" b="1" dirty="0" smtClean="0">
                  <a:hlinkClick r:id="rId8" action="ppaction://hlinksldjump"/>
                </a:rPr>
                <a:t>STG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(2013)</a:t>
              </a:r>
              <a:endParaRPr lang="fr-FR" sz="1100" b="1" dirty="0"/>
            </a:p>
          </p:txBody>
        </p:sp>
        <p:cxnSp>
          <p:nvCxnSpPr>
            <p:cNvPr id="146" name="Connecteur droit avec flèche 145"/>
            <p:cNvCxnSpPr/>
            <p:nvPr/>
          </p:nvCxnSpPr>
          <p:spPr>
            <a:xfrm rot="5400000" flipH="1" flipV="1">
              <a:off x="2034281" y="4848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avec flèche 146"/>
            <p:cNvCxnSpPr/>
            <p:nvPr/>
          </p:nvCxnSpPr>
          <p:spPr>
            <a:xfrm rot="5400000" flipH="1" flipV="1">
              <a:off x="2641504" y="4848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avec flèche 147"/>
            <p:cNvCxnSpPr/>
            <p:nvPr/>
          </p:nvCxnSpPr>
          <p:spPr>
            <a:xfrm rot="5400000" flipH="1" flipV="1">
              <a:off x="3284446" y="4848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avec flèche 148"/>
            <p:cNvCxnSpPr/>
            <p:nvPr/>
          </p:nvCxnSpPr>
          <p:spPr>
            <a:xfrm rot="5400000" flipH="1" flipV="1">
              <a:off x="3891669" y="4848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avec flèche 149"/>
            <p:cNvCxnSpPr/>
            <p:nvPr/>
          </p:nvCxnSpPr>
          <p:spPr>
            <a:xfrm rot="5400000" flipH="1" flipV="1">
              <a:off x="4463173" y="4848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Rectangle 172">
              <a:hlinkClick r:id="rId9" action="ppaction://hlinksldjump" tooltip="Mise en oeuvre : rentrée 2011"/>
            </p:cNvPr>
            <p:cNvSpPr/>
            <p:nvPr/>
          </p:nvSpPr>
          <p:spPr>
            <a:xfrm>
              <a:off x="3284446" y="3885174"/>
              <a:ext cx="642942" cy="46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0" action="ppaction://hlinksldjump"/>
                </a:rPr>
                <a:t>1</a:t>
              </a:r>
              <a:r>
                <a:rPr lang="fr-FR" sz="1400" b="1" baseline="30000" dirty="0" smtClean="0">
                  <a:hlinkClick r:id="rId10" action="ppaction://hlinksldjump"/>
                </a:rPr>
                <a:t>ère</a:t>
              </a:r>
              <a:r>
                <a:rPr lang="fr-FR" sz="1400" b="1" dirty="0" smtClean="0">
                  <a:hlinkClick r:id="rId10" action="ppaction://hlinksldjump"/>
                </a:rPr>
                <a:t> STI2D</a:t>
              </a:r>
              <a:endParaRPr lang="fr-FR" sz="1400" b="1" dirty="0" smtClean="0"/>
            </a:p>
            <a:p>
              <a:pPr algn="ctr">
                <a:lnSpc>
                  <a:spcPct val="80000"/>
                </a:lnSpc>
              </a:pPr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174" name="Rectangle 173">
              <a:hlinkClick r:id="rId11" action="ppaction://hlinksldjump" tooltip="Mise en oeuvre : rentrée 2012"/>
            </p:cNvPr>
            <p:cNvSpPr/>
            <p:nvPr/>
          </p:nvSpPr>
          <p:spPr>
            <a:xfrm>
              <a:off x="2070000" y="3885174"/>
              <a:ext cx="571504" cy="64294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1" action="ppaction://hlinksldjump"/>
                </a:rPr>
                <a:t>1</a:t>
              </a:r>
              <a:r>
                <a:rPr lang="fr-FR" sz="1400" b="1" baseline="30000" dirty="0" smtClean="0">
                  <a:hlinkClick r:id="rId11" action="ppaction://hlinksldjump"/>
                </a:rPr>
                <a:t>ère</a:t>
              </a:r>
              <a:r>
                <a:rPr lang="fr-FR" b="1" dirty="0" smtClean="0">
                  <a:hlinkClick r:id="rId11" action="ppaction://hlinksldjump"/>
                </a:rPr>
                <a:t> </a:t>
              </a:r>
              <a:r>
                <a:rPr lang="fr-FR" sz="1400" b="1" dirty="0" smtClean="0">
                  <a:hlinkClick r:id="rId11" action="ppaction://hlinksldjump"/>
                </a:rPr>
                <a:t>STG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175" name="Rectangle 174">
              <a:hlinkClick r:id="rId12" action="ppaction://hlinksldjump" tooltip="Mise en oeuvre : rentrée 2012"/>
            </p:cNvPr>
            <p:cNvSpPr/>
            <p:nvPr/>
          </p:nvSpPr>
          <p:spPr>
            <a:xfrm>
              <a:off x="2641504" y="3885174"/>
              <a:ext cx="642942" cy="64294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12" action="ppaction://hlinksldjump"/>
                </a:rPr>
                <a:t>1</a:t>
              </a:r>
              <a:r>
                <a:rPr lang="fr-FR" sz="1400" b="1" baseline="30000" dirty="0" smtClean="0">
                  <a:hlinkClick r:id="rId12" action="ppaction://hlinksldjump"/>
                </a:rPr>
                <a:t>ère</a:t>
              </a:r>
              <a:r>
                <a:rPr lang="fr-FR" sz="1400" b="1" dirty="0" smtClean="0">
                  <a:hlinkClick r:id="rId12" action="ppaction://hlinksldjump"/>
                </a:rPr>
                <a:t> ST2S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176" name="Rectangle 175">
              <a:hlinkClick r:id="rId13" action="ppaction://hlinksldjump" tooltip="Mise en oeuvre : rentrée 2011"/>
            </p:cNvPr>
            <p:cNvSpPr/>
            <p:nvPr/>
          </p:nvSpPr>
          <p:spPr>
            <a:xfrm>
              <a:off x="3927388" y="3885174"/>
              <a:ext cx="571504" cy="46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0" action="ppaction://hlinksldjump"/>
                </a:rPr>
                <a:t>1ère STL</a:t>
              </a:r>
              <a:endParaRPr lang="fr-FR" sz="1400" b="1" dirty="0" smtClean="0"/>
            </a:p>
            <a:p>
              <a:pPr algn="ctr">
                <a:lnSpc>
                  <a:spcPct val="80000"/>
                </a:lnSpc>
              </a:pPr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sp>
          <p:nvSpPr>
            <p:cNvPr id="177" name="Rectangle 176">
              <a:hlinkClick r:id="rId14" action="ppaction://hlinksldjump" tooltip="Mise en oeuvre : rentrée 2011"/>
            </p:cNvPr>
            <p:cNvSpPr/>
            <p:nvPr/>
          </p:nvSpPr>
          <p:spPr>
            <a:xfrm>
              <a:off x="4498892" y="3885174"/>
              <a:ext cx="571504" cy="64294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14" action="ppaction://hlinksldjump"/>
                </a:rPr>
                <a:t>1</a:t>
              </a:r>
              <a:r>
                <a:rPr lang="fr-FR" sz="1400" b="1" baseline="30000" dirty="0" smtClean="0">
                  <a:hlinkClick r:id="rId14" action="ppaction://hlinksldjump"/>
                </a:rPr>
                <a:t>ère</a:t>
              </a:r>
              <a:r>
                <a:rPr lang="fr-FR" sz="1400" b="1" dirty="0" smtClean="0">
                  <a:hlinkClick r:id="rId14" action="ppaction://hlinksldjump"/>
                </a:rPr>
                <a:t> STD2A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(2011)</a:t>
              </a:r>
              <a:endParaRPr lang="fr-FR" sz="1100" b="1" dirty="0"/>
            </a:p>
          </p:txBody>
        </p:sp>
        <p:cxnSp>
          <p:nvCxnSpPr>
            <p:cNvPr id="56" name="Connecteur droit avec flèche 55"/>
            <p:cNvCxnSpPr/>
            <p:nvPr/>
          </p:nvCxnSpPr>
          <p:spPr>
            <a:xfrm flipV="1">
              <a:off x="2862000" y="5500116"/>
              <a:ext cx="0" cy="540000"/>
            </a:xfrm>
            <a:prstGeom prst="straightConnector1">
              <a:avLst/>
            </a:prstGeom>
            <a:ln w="38100">
              <a:solidFill>
                <a:schemeClr val="accent3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121"/>
            <p:cNvGrpSpPr/>
            <p:nvPr/>
          </p:nvGrpSpPr>
          <p:grpSpPr>
            <a:xfrm>
              <a:off x="5707930" y="2574000"/>
              <a:ext cx="1153458" cy="3569058"/>
              <a:chOff x="5229342" y="2574000"/>
              <a:chExt cx="1153458" cy="3569058"/>
            </a:xfrm>
          </p:grpSpPr>
          <p:cxnSp>
            <p:nvCxnSpPr>
              <p:cNvPr id="244" name="Connecteur droit avec flèche 243"/>
              <p:cNvCxnSpPr/>
              <p:nvPr/>
            </p:nvCxnSpPr>
            <p:spPr>
              <a:xfrm rot="5400000" flipH="1" flipV="1">
                <a:off x="5300812" y="2787520"/>
                <a:ext cx="428628" cy="1588"/>
              </a:xfrm>
              <a:prstGeom prst="straightConnector1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Connecteur droit avec flèche 244"/>
              <p:cNvCxnSpPr/>
              <p:nvPr/>
            </p:nvCxnSpPr>
            <p:spPr>
              <a:xfrm rot="5400000" flipH="1" flipV="1">
                <a:off x="5872316" y="2787520"/>
                <a:ext cx="428628" cy="1588"/>
              </a:xfrm>
              <a:prstGeom prst="straightConnector1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necteur droit avec flèche 214"/>
              <p:cNvCxnSpPr/>
              <p:nvPr/>
            </p:nvCxnSpPr>
            <p:spPr>
              <a:xfrm rot="5400000" flipH="1" flipV="1">
                <a:off x="5193655" y="3876793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cteur droit avec flèche 215"/>
              <p:cNvCxnSpPr/>
              <p:nvPr/>
            </p:nvCxnSpPr>
            <p:spPr>
              <a:xfrm rot="5400000" flipH="1" flipV="1">
                <a:off x="5765159" y="3876793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2" name="Rectangle 231">
                <a:hlinkClick r:id="rId15" action="ppaction://hlinksldjump" tooltip="Pas de réforme envisagée à ce jour"/>
              </p:cNvPr>
              <p:cNvSpPr/>
              <p:nvPr/>
            </p:nvSpPr>
            <p:spPr>
              <a:xfrm>
                <a:off x="5229374" y="2913174"/>
                <a:ext cx="571504" cy="64294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FR" sz="1400" b="1" dirty="0" smtClean="0">
                    <a:hlinkClick r:id="rId15" action="ppaction://hlinksldjump"/>
                  </a:rPr>
                  <a:t>T</a:t>
                </a:r>
                <a:r>
                  <a:rPr lang="fr-FR" sz="1400" b="1" baseline="30000" dirty="0" smtClean="0">
                    <a:hlinkClick r:id="rId15" action="ppaction://hlinksldjump"/>
                  </a:rPr>
                  <a:t>ale </a:t>
                </a:r>
                <a:r>
                  <a:rPr lang="fr-FR" sz="1400" b="1" dirty="0" smtClean="0">
                    <a:hlinkClick r:id="rId15" action="ppaction://hlinksldjump"/>
                  </a:rPr>
                  <a:t>Hôtel.</a:t>
                </a:r>
                <a:endParaRPr lang="fr-FR" sz="1400" b="1" dirty="0"/>
              </a:p>
            </p:txBody>
          </p:sp>
          <p:sp>
            <p:nvSpPr>
              <p:cNvPr id="233" name="Rectangle 232">
                <a:hlinkClick r:id="rId16" action="ppaction://hlinksldjump" tooltip="Pas de réforme envisagée à ce jour"/>
              </p:cNvPr>
              <p:cNvSpPr/>
              <p:nvPr/>
            </p:nvSpPr>
            <p:spPr>
              <a:xfrm>
                <a:off x="5800878" y="2913174"/>
                <a:ext cx="571504" cy="64294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16" action="ppaction://hlinksldjump"/>
                  </a:rPr>
                  <a:t>T</a:t>
                </a:r>
                <a:r>
                  <a:rPr lang="fr-FR" sz="1400" b="1" baseline="30000" dirty="0" smtClean="0">
                    <a:hlinkClick r:id="rId16" action="ppaction://hlinksldjump"/>
                  </a:rPr>
                  <a:t>ale </a:t>
                </a:r>
                <a:r>
                  <a:rPr lang="fr-FR" sz="1400" b="1" dirty="0" smtClean="0">
                    <a:hlinkClick r:id="rId16" action="ppaction://hlinksldjump"/>
                  </a:rPr>
                  <a:t>TMD</a:t>
                </a:r>
                <a:endParaRPr lang="fr-FR" sz="1400" b="1" dirty="0"/>
              </a:p>
            </p:txBody>
          </p:sp>
          <p:cxnSp>
            <p:nvCxnSpPr>
              <p:cNvPr id="151" name="Connecteur droit avec flèche 150"/>
              <p:cNvCxnSpPr/>
              <p:nvPr/>
            </p:nvCxnSpPr>
            <p:spPr>
              <a:xfrm rot="5400000" flipH="1" flipV="1">
                <a:off x="5193623" y="4848793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avec flèche 151"/>
              <p:cNvCxnSpPr/>
              <p:nvPr/>
            </p:nvCxnSpPr>
            <p:spPr>
              <a:xfrm rot="5400000" flipH="1" flipV="1">
                <a:off x="5765127" y="4848793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Rectangle 177">
                <a:hlinkClick r:id="rId15" action="ppaction://hlinksldjump" tooltip="Pas de réforme envisagée à ce jour"/>
              </p:cNvPr>
              <p:cNvSpPr/>
              <p:nvPr/>
            </p:nvSpPr>
            <p:spPr>
              <a:xfrm>
                <a:off x="5229342" y="3885174"/>
                <a:ext cx="571504" cy="64294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FR" sz="1400" b="1" dirty="0" smtClean="0">
                    <a:hlinkClick r:id="rId15" action="ppaction://hlinksldjump"/>
                  </a:rPr>
                  <a:t>1</a:t>
                </a:r>
                <a:r>
                  <a:rPr lang="fr-FR" sz="1400" b="1" baseline="30000" dirty="0" smtClean="0">
                    <a:hlinkClick r:id="rId15" action="ppaction://hlinksldjump"/>
                  </a:rPr>
                  <a:t>ère</a:t>
                </a:r>
                <a:r>
                  <a:rPr lang="fr-FR" sz="1400" b="1" dirty="0" smtClean="0">
                    <a:hlinkClick r:id="rId15" action="ppaction://hlinksldjump"/>
                  </a:rPr>
                  <a:t> Hôtel.</a:t>
                </a:r>
                <a:endParaRPr lang="fr-FR" sz="1400" b="1" dirty="0" smtClean="0"/>
              </a:p>
            </p:txBody>
          </p:sp>
          <p:sp>
            <p:nvSpPr>
              <p:cNvPr id="179" name="Rectangle 178">
                <a:hlinkClick r:id="rId16" action="ppaction://hlinksldjump" tooltip="Pas de réforme envisagée à ce jour"/>
              </p:cNvPr>
              <p:cNvSpPr/>
              <p:nvPr/>
            </p:nvSpPr>
            <p:spPr>
              <a:xfrm>
                <a:off x="5800846" y="3885174"/>
                <a:ext cx="571504" cy="64294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16" action="ppaction://hlinksldjump"/>
                  </a:rPr>
                  <a:t>1</a:t>
                </a:r>
                <a:r>
                  <a:rPr lang="fr-FR" sz="1400" b="1" baseline="30000" dirty="0" smtClean="0">
                    <a:hlinkClick r:id="rId16" action="ppaction://hlinksldjump"/>
                  </a:rPr>
                  <a:t>ère</a:t>
                </a:r>
                <a:r>
                  <a:rPr lang="fr-FR" sz="1400" b="1" dirty="0" smtClean="0">
                    <a:hlinkClick r:id="rId16" action="ppaction://hlinksldjump"/>
                  </a:rPr>
                  <a:t> TMD</a:t>
                </a:r>
                <a:endParaRPr lang="fr-FR" sz="1400" b="1" dirty="0"/>
              </a:p>
            </p:txBody>
          </p:sp>
          <p:cxnSp>
            <p:nvCxnSpPr>
              <p:cNvPr id="93" name="Connecteur droit avec flèche 92"/>
              <p:cNvCxnSpPr/>
              <p:nvPr/>
            </p:nvCxnSpPr>
            <p:spPr>
              <a:xfrm rot="5400000" flipH="1" flipV="1">
                <a:off x="5479391" y="5820793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30"/>
              <p:cNvSpPr/>
              <p:nvPr/>
            </p:nvSpPr>
            <p:spPr>
              <a:xfrm>
                <a:off x="5230800" y="4857174"/>
                <a:ext cx="1152000" cy="64294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600" b="1" dirty="0" smtClean="0"/>
                  <a:t>2</a:t>
                </a:r>
                <a:r>
                  <a:rPr lang="fr-FR" sz="1600" b="1" baseline="30000" dirty="0" smtClean="0"/>
                  <a:t>nde</a:t>
                </a:r>
                <a:r>
                  <a:rPr lang="fr-FR" sz="1600" b="1" dirty="0" smtClean="0"/>
                  <a:t> spécif.</a:t>
                </a:r>
              </a:p>
              <a:p>
                <a:pPr algn="ctr"/>
                <a:endParaRPr lang="fr-FR" sz="1200" b="1" dirty="0" smtClean="0"/>
              </a:p>
              <a:p>
                <a:pPr algn="ctr"/>
                <a:endParaRPr lang="fr-FR" sz="1600" b="1" dirty="0" smtClean="0"/>
              </a:p>
            </p:txBody>
          </p:sp>
          <p:sp>
            <p:nvSpPr>
              <p:cNvPr id="103" name="Rectangle 102">
                <a:hlinkClick r:id="rId15" action="ppaction://hlinksldjump" tooltip="Pas de réforme envisagée à ce jour"/>
              </p:cNvPr>
              <p:cNvSpPr/>
              <p:nvPr/>
            </p:nvSpPr>
            <p:spPr>
              <a:xfrm>
                <a:off x="5230800" y="5112000"/>
                <a:ext cx="612000" cy="324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15" action="ppaction://hlinksldjump"/>
                  </a:rPr>
                  <a:t>Hôtel</a:t>
                </a:r>
                <a:endParaRPr lang="fr-FR" sz="1400" dirty="0"/>
              </a:p>
            </p:txBody>
          </p:sp>
          <p:sp>
            <p:nvSpPr>
              <p:cNvPr id="104" name="Rectangle 103">
                <a:hlinkClick r:id="rId16" action="ppaction://hlinksldjump" tooltip="Pas de réforme envisagée à ce jour"/>
              </p:cNvPr>
              <p:cNvSpPr/>
              <p:nvPr/>
            </p:nvSpPr>
            <p:spPr>
              <a:xfrm>
                <a:off x="5832000" y="5112000"/>
                <a:ext cx="540000" cy="324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16" action="ppaction://hlinksldjump"/>
                  </a:rPr>
                  <a:t>TMD</a:t>
                </a:r>
                <a:r>
                  <a:rPr lang="fr-FR" sz="1600" b="1" dirty="0" smtClean="0"/>
                  <a:t> </a:t>
                </a:r>
                <a:endParaRPr lang="fr-FR" sz="1600" dirty="0"/>
              </a:p>
            </p:txBody>
          </p:sp>
        </p:grpSp>
        <p:sp>
          <p:nvSpPr>
            <p:cNvPr id="230" name="Rectangle 229">
              <a:hlinkClick r:id="rId17" action="ppaction://hlinksldjump" tooltip="Mise en oeuvre : rentrée 2012"/>
            </p:cNvPr>
            <p:cNvSpPr/>
            <p:nvPr/>
          </p:nvSpPr>
          <p:spPr>
            <a:xfrm>
              <a:off x="3927420" y="2913174"/>
              <a:ext cx="571504" cy="46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8" action="ppaction://hlinksldjump"/>
                </a:rPr>
                <a:t>T</a:t>
              </a:r>
              <a:r>
                <a:rPr lang="fr-FR" sz="1400" b="1" baseline="30000" dirty="0" smtClean="0">
                  <a:hlinkClick r:id="rId18" action="ppaction://hlinksldjump"/>
                </a:rPr>
                <a:t>ale </a:t>
              </a:r>
              <a:r>
                <a:rPr lang="fr-FR" sz="1400" b="1" dirty="0" smtClean="0">
                  <a:hlinkClick r:id="rId18" action="ppaction://hlinksldjump"/>
                </a:rPr>
                <a:t>STL</a:t>
              </a:r>
              <a:endParaRPr lang="fr-FR" sz="1400" b="1" dirty="0" smtClean="0"/>
            </a:p>
            <a:p>
              <a:pPr algn="ctr">
                <a:lnSpc>
                  <a:spcPct val="80000"/>
                </a:lnSpc>
              </a:pPr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227" name="Rectangle 226">
              <a:hlinkClick r:id="rId19" action="ppaction://hlinksldjump" tooltip="Mise en oeuvre : rentrée 2012"/>
            </p:cNvPr>
            <p:cNvSpPr/>
            <p:nvPr/>
          </p:nvSpPr>
          <p:spPr>
            <a:xfrm>
              <a:off x="3284478" y="2913174"/>
              <a:ext cx="642942" cy="468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8" action="ppaction://hlinksldjump"/>
                </a:rPr>
                <a:t>T</a:t>
              </a:r>
              <a:r>
                <a:rPr lang="fr-FR" sz="1400" b="1" baseline="30000" dirty="0" smtClean="0">
                  <a:hlinkClick r:id="rId18" action="ppaction://hlinksldjump"/>
                </a:rPr>
                <a:t>ale</a:t>
              </a:r>
              <a:r>
                <a:rPr lang="fr-FR" sz="1400" b="1" dirty="0" smtClean="0">
                  <a:hlinkClick r:id="rId18" action="ppaction://hlinksldjump"/>
                </a:rPr>
                <a:t> STI2D</a:t>
              </a:r>
              <a:endParaRPr lang="fr-FR" sz="1400" b="1" dirty="0" smtClean="0"/>
            </a:p>
            <a:p>
              <a:pPr algn="ctr">
                <a:lnSpc>
                  <a:spcPct val="80000"/>
                </a:lnSpc>
              </a:pPr>
              <a:r>
                <a:rPr lang="fr-FR" sz="1100" b="1" dirty="0" smtClean="0"/>
                <a:t>(2012)</a:t>
              </a:r>
              <a:endParaRPr lang="fr-FR" sz="1100" b="1" dirty="0"/>
            </a:p>
          </p:txBody>
        </p:sp>
        <p:sp>
          <p:nvSpPr>
            <p:cNvPr id="112" name="Rectangle 111">
              <a:hlinkClick r:id="rId10" action="ppaction://hlinksldjump" tooltip="Mise en oeuvre : rentrée 2011"/>
            </p:cNvPr>
            <p:cNvSpPr/>
            <p:nvPr/>
          </p:nvSpPr>
          <p:spPr>
            <a:xfrm>
              <a:off x="3283322" y="4351716"/>
              <a:ext cx="1209600" cy="1764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10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  <p:grpSp>
          <p:nvGrpSpPr>
            <p:cNvPr id="4" name="Groupe 127"/>
            <p:cNvGrpSpPr/>
            <p:nvPr/>
          </p:nvGrpSpPr>
          <p:grpSpPr>
            <a:xfrm>
              <a:off x="5059930" y="2574000"/>
              <a:ext cx="571536" cy="2597058"/>
              <a:chOff x="4667362" y="2726400"/>
              <a:chExt cx="571536" cy="2597058"/>
            </a:xfrm>
          </p:grpSpPr>
          <p:cxnSp>
            <p:nvCxnSpPr>
              <p:cNvPr id="123" name="Connecteur droit avec flèche 122"/>
              <p:cNvCxnSpPr/>
              <p:nvPr/>
            </p:nvCxnSpPr>
            <p:spPr>
              <a:xfrm rot="5400000" flipH="1" flipV="1">
                <a:off x="4738832" y="2939920"/>
                <a:ext cx="428628" cy="1588"/>
              </a:xfrm>
              <a:prstGeom prst="straightConnector1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avec flèche 123"/>
              <p:cNvCxnSpPr/>
              <p:nvPr/>
            </p:nvCxnSpPr>
            <p:spPr>
              <a:xfrm rot="5400000" flipH="1" flipV="1">
                <a:off x="4631675" y="4029193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Rectangle 124">
                <a:hlinkClick r:id="rId20" action="ppaction://hlinksldjump" tooltip="Pas de réforme envisagée à ce jour"/>
              </p:cNvPr>
              <p:cNvSpPr/>
              <p:nvPr/>
            </p:nvSpPr>
            <p:spPr>
              <a:xfrm>
                <a:off x="4667394" y="3065574"/>
                <a:ext cx="571504" cy="64294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FR" sz="1400" b="1" dirty="0" smtClean="0">
                    <a:hlinkClick r:id="rId21" action="ppaction://hlinksldjump"/>
                  </a:rPr>
                  <a:t>T</a:t>
                </a:r>
                <a:r>
                  <a:rPr lang="fr-FR" sz="1400" b="1" baseline="30000" dirty="0" smtClean="0">
                    <a:hlinkClick r:id="rId21" action="ppaction://hlinksldjump"/>
                  </a:rPr>
                  <a:t>ale </a:t>
                </a:r>
                <a:r>
                  <a:rPr lang="fr-FR" sz="1400" b="1" dirty="0" smtClean="0">
                    <a:hlinkClick r:id="rId21" action="ppaction://hlinksldjump"/>
                  </a:rPr>
                  <a:t>STAV</a:t>
                </a:r>
                <a:endParaRPr lang="fr-FR" sz="1400" b="1" dirty="0" smtClean="0"/>
              </a:p>
            </p:txBody>
          </p:sp>
          <p:cxnSp>
            <p:nvCxnSpPr>
              <p:cNvPr id="126" name="Connecteur droit avec flèche 125"/>
              <p:cNvCxnSpPr/>
              <p:nvPr/>
            </p:nvCxnSpPr>
            <p:spPr>
              <a:xfrm rot="5400000" flipH="1" flipV="1">
                <a:off x="4631643" y="5001193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Rectangle 126">
                <a:hlinkClick r:id="rId20" action="ppaction://hlinksldjump" tooltip="Pas de réforme envisagée à ce jour"/>
              </p:cNvPr>
              <p:cNvSpPr/>
              <p:nvPr/>
            </p:nvSpPr>
            <p:spPr>
              <a:xfrm>
                <a:off x="4667362" y="4037574"/>
                <a:ext cx="571504" cy="64294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FR" sz="1400" b="1" dirty="0" smtClean="0">
                    <a:hlinkClick r:id="rId21" action="ppaction://hlinksldjump"/>
                  </a:rPr>
                  <a:t>1</a:t>
                </a:r>
                <a:r>
                  <a:rPr lang="fr-FR" sz="1400" b="1" baseline="30000" dirty="0" smtClean="0">
                    <a:hlinkClick r:id="rId21" action="ppaction://hlinksldjump"/>
                  </a:rPr>
                  <a:t>ère</a:t>
                </a:r>
                <a:r>
                  <a:rPr lang="fr-FR" sz="1400" b="1" dirty="0" smtClean="0">
                    <a:hlinkClick r:id="rId21" action="ppaction://hlinksldjump"/>
                  </a:rPr>
                  <a:t> STAV</a:t>
                </a:r>
                <a:endParaRPr lang="fr-FR" sz="1400" b="1" dirty="0" smtClean="0"/>
              </a:p>
            </p:txBody>
          </p:sp>
        </p:grpSp>
        <p:cxnSp>
          <p:nvCxnSpPr>
            <p:cNvPr id="267" name="Connecteur droit avec flèche 266"/>
            <p:cNvCxnSpPr/>
            <p:nvPr/>
          </p:nvCxnSpPr>
          <p:spPr>
            <a:xfrm rot="5400000" flipH="1" flipV="1">
              <a:off x="3846900" y="2133637"/>
              <a:ext cx="731784" cy="1553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ZoneTexte 134"/>
            <p:cNvSpPr txBox="1"/>
            <p:nvPr/>
          </p:nvSpPr>
          <p:spPr>
            <a:xfrm>
              <a:off x="3351686" y="1908000"/>
              <a:ext cx="17229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chemeClr val="accent1">
                      <a:lumMod val="75000"/>
                    </a:schemeClr>
                  </a:solidFill>
                </a:rPr>
                <a:t>Bac technologique</a:t>
              </a:r>
            </a:p>
            <a:p>
              <a:pPr algn="ctr"/>
              <a:r>
                <a:rPr lang="fr-FR" sz="1600" dirty="0" smtClean="0">
                  <a:solidFill>
                    <a:schemeClr val="accent1">
                      <a:lumMod val="75000"/>
                    </a:schemeClr>
                  </a:solidFill>
                </a:rPr>
                <a:t>(niveau IV)</a:t>
              </a:r>
              <a:endParaRPr lang="fr-FR" sz="16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7" name="Groupe 141"/>
            <p:cNvGrpSpPr/>
            <p:nvPr/>
          </p:nvGrpSpPr>
          <p:grpSpPr>
            <a:xfrm>
              <a:off x="90000" y="720000"/>
              <a:ext cx="1857388" cy="5040000"/>
              <a:chOff x="54000" y="720000"/>
              <a:chExt cx="1857388" cy="5040000"/>
            </a:xfrm>
          </p:grpSpPr>
          <p:sp>
            <p:nvSpPr>
              <p:cNvPr id="105" name="Rectangle 104"/>
              <p:cNvSpPr/>
              <p:nvPr/>
            </p:nvSpPr>
            <p:spPr>
              <a:xfrm>
                <a:off x="54000" y="720000"/>
                <a:ext cx="1857388" cy="5040000"/>
              </a:xfrm>
              <a:prstGeom prst="rect">
                <a:avLst/>
              </a:prstGeom>
              <a:solidFill>
                <a:srgbClr val="FFFFCC"/>
              </a:solidFill>
              <a:ln>
                <a:solidFill>
                  <a:srgbClr val="CC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422000" rtlCol="0" anchor="t" anchorCtr="1"/>
              <a:lstStyle/>
              <a:p>
                <a:pPr algn="ctr"/>
                <a:endParaRPr lang="fr-FR" sz="1600" dirty="0" smtClean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50" name="Connecteur droit 249"/>
              <p:cNvCxnSpPr/>
              <p:nvPr/>
            </p:nvCxnSpPr>
            <p:spPr>
              <a:xfrm>
                <a:off x="378000" y="2498682"/>
                <a:ext cx="1260000" cy="1623"/>
              </a:xfrm>
              <a:prstGeom prst="line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Connecteur droit avec flèche 245"/>
              <p:cNvCxnSpPr/>
              <p:nvPr/>
            </p:nvCxnSpPr>
            <p:spPr>
              <a:xfrm rot="5400000" flipH="1" flipV="1">
                <a:off x="161951" y="2787520"/>
                <a:ext cx="428628" cy="1588"/>
              </a:xfrm>
              <a:prstGeom prst="straightConnector1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Connecteur droit avec flèche 246"/>
              <p:cNvCxnSpPr/>
              <p:nvPr/>
            </p:nvCxnSpPr>
            <p:spPr>
              <a:xfrm rot="5400000" flipH="1" flipV="1">
                <a:off x="769174" y="2787520"/>
                <a:ext cx="428628" cy="1588"/>
              </a:xfrm>
              <a:prstGeom prst="straightConnector1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Connecteur droit avec flèche 247"/>
              <p:cNvCxnSpPr/>
              <p:nvPr/>
            </p:nvCxnSpPr>
            <p:spPr>
              <a:xfrm rot="5400000" flipH="1" flipV="1">
                <a:off x="1412116" y="2787520"/>
                <a:ext cx="428628" cy="1588"/>
              </a:xfrm>
              <a:prstGeom prst="straightConnector1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avec flèche 217"/>
              <p:cNvCxnSpPr/>
              <p:nvPr/>
            </p:nvCxnSpPr>
            <p:spPr>
              <a:xfrm rot="5400000" flipH="1" flipV="1">
                <a:off x="54794" y="3876793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Connecteur droit avec flèche 218"/>
              <p:cNvCxnSpPr/>
              <p:nvPr/>
            </p:nvCxnSpPr>
            <p:spPr>
              <a:xfrm rot="5400000" flipH="1" flipV="1">
                <a:off x="662017" y="3876793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avec flèche 219"/>
              <p:cNvCxnSpPr/>
              <p:nvPr/>
            </p:nvCxnSpPr>
            <p:spPr>
              <a:xfrm rot="5400000" flipH="1" flipV="1">
                <a:off x="1304959" y="3876793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Rectangle 223">
                <a:hlinkClick r:id="rId22" action="ppaction://hlinksldjump" tooltip="Mise en oeuvre : rentrée 2012"/>
              </p:cNvPr>
              <p:cNvSpPr/>
              <p:nvPr/>
            </p:nvSpPr>
            <p:spPr>
              <a:xfrm>
                <a:off x="125470" y="2913174"/>
                <a:ext cx="571504" cy="35719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22" action="ppaction://hlinksldjump"/>
                  </a:rPr>
                  <a:t>T</a:t>
                </a:r>
                <a:r>
                  <a:rPr lang="fr-FR" sz="1400" b="1" baseline="30000" dirty="0" smtClean="0">
                    <a:hlinkClick r:id="rId22" action="ppaction://hlinksldjump"/>
                  </a:rPr>
                  <a:t>ale </a:t>
                </a:r>
                <a:r>
                  <a:rPr lang="fr-FR" sz="1400" b="1" dirty="0" smtClean="0">
                    <a:hlinkClick r:id="rId22" action="ppaction://hlinksldjump"/>
                  </a:rPr>
                  <a:t>L</a:t>
                </a:r>
                <a:endParaRPr lang="fr-FR" sz="1400" b="1" dirty="0" smtClean="0"/>
              </a:p>
              <a:p>
                <a:pPr algn="ctr"/>
                <a:r>
                  <a:rPr lang="fr-FR" sz="1100" b="1" dirty="0" smtClean="0"/>
                  <a:t>(2012)</a:t>
                </a:r>
                <a:endParaRPr lang="fr-FR" sz="1100" b="1" dirty="0"/>
              </a:p>
            </p:txBody>
          </p:sp>
          <p:sp>
            <p:nvSpPr>
              <p:cNvPr id="225" name="Rectangle 224">
                <a:hlinkClick r:id="rId23" action="ppaction://hlinksldjump" tooltip="Mise en oeuvre : rentrée 2012"/>
              </p:cNvPr>
              <p:cNvSpPr/>
              <p:nvPr/>
            </p:nvSpPr>
            <p:spPr>
              <a:xfrm>
                <a:off x="696942" y="2913174"/>
                <a:ext cx="571504" cy="35719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FR" sz="1400" b="1" dirty="0" smtClean="0">
                    <a:hlinkClick r:id="rId23" action="ppaction://hlinksldjump"/>
                  </a:rPr>
                  <a:t>T</a:t>
                </a:r>
                <a:r>
                  <a:rPr lang="fr-FR" sz="1400" b="1" baseline="30000" dirty="0" smtClean="0">
                    <a:hlinkClick r:id="rId23" action="ppaction://hlinksldjump"/>
                  </a:rPr>
                  <a:t>ale </a:t>
                </a:r>
                <a:r>
                  <a:rPr lang="fr-FR" sz="1400" b="1" dirty="0" smtClean="0">
                    <a:hlinkClick r:id="rId23" action="ppaction://hlinksldjump"/>
                  </a:rPr>
                  <a:t>ES</a:t>
                </a:r>
                <a:endParaRPr lang="fr-FR" sz="1400" b="1" dirty="0" smtClean="0"/>
              </a:p>
              <a:p>
                <a:pPr algn="ctr"/>
                <a:r>
                  <a:rPr lang="fr-FR" sz="1100" b="1" dirty="0" smtClean="0"/>
                  <a:t>(2012)</a:t>
                </a:r>
                <a:endParaRPr lang="fr-FR" sz="1100" b="1" dirty="0"/>
              </a:p>
            </p:txBody>
          </p:sp>
          <p:sp>
            <p:nvSpPr>
              <p:cNvPr id="226" name="Rectangle 225">
                <a:hlinkClick r:id="rId24" action="ppaction://hlinksldjump" tooltip="Mise en oeuvre : rentrée 2012"/>
              </p:cNvPr>
              <p:cNvSpPr/>
              <p:nvPr/>
            </p:nvSpPr>
            <p:spPr>
              <a:xfrm>
                <a:off x="1268446" y="2913174"/>
                <a:ext cx="571472" cy="363600"/>
              </a:xfrm>
              <a:prstGeom prst="rect">
                <a:avLst/>
              </a:prstGeom>
              <a:solidFill>
                <a:srgbClr val="CCCC00"/>
              </a:solidFill>
              <a:ln/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24" action="ppaction://hlinksldjump"/>
                  </a:rPr>
                  <a:t>T</a:t>
                </a:r>
                <a:r>
                  <a:rPr lang="fr-FR" sz="1400" b="1" baseline="30000" dirty="0" smtClean="0">
                    <a:hlinkClick r:id="rId24" action="ppaction://hlinksldjump"/>
                  </a:rPr>
                  <a:t>ale </a:t>
                </a:r>
                <a:r>
                  <a:rPr lang="fr-FR" sz="1400" b="1" dirty="0" smtClean="0">
                    <a:hlinkClick r:id="rId24" action="ppaction://hlinksldjump"/>
                  </a:rPr>
                  <a:t>S</a:t>
                </a:r>
                <a:endParaRPr lang="fr-FR" sz="1400" b="1" dirty="0" smtClean="0"/>
              </a:p>
              <a:p>
                <a:pPr algn="ctr"/>
                <a:r>
                  <a:rPr lang="fr-FR" sz="1100" b="1" dirty="0" smtClean="0"/>
                  <a:t>(2012)</a:t>
                </a:r>
                <a:endParaRPr lang="fr-FR" sz="1100" b="1" dirty="0"/>
              </a:p>
            </p:txBody>
          </p:sp>
          <p:cxnSp>
            <p:nvCxnSpPr>
              <p:cNvPr id="155" name="Connecteur droit avec flèche 154"/>
              <p:cNvCxnSpPr/>
              <p:nvPr/>
            </p:nvCxnSpPr>
            <p:spPr>
              <a:xfrm rot="5400000" flipH="1" flipV="1">
                <a:off x="54762" y="4848793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avec flèche 155"/>
              <p:cNvCxnSpPr/>
              <p:nvPr/>
            </p:nvCxnSpPr>
            <p:spPr>
              <a:xfrm rot="5400000" flipH="1" flipV="1">
                <a:off x="661985" y="4848793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avec flèche 156"/>
              <p:cNvCxnSpPr/>
              <p:nvPr/>
            </p:nvCxnSpPr>
            <p:spPr>
              <a:xfrm rot="5400000" flipH="1" flipV="1">
                <a:off x="1304927" y="4848793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0" name="Rectangle 169">
                <a:hlinkClick r:id="rId25" action="ppaction://hlinksldjump" tooltip="Mise en oeuvre : rentrée 2011"/>
              </p:cNvPr>
              <p:cNvSpPr/>
              <p:nvPr/>
            </p:nvSpPr>
            <p:spPr>
              <a:xfrm>
                <a:off x="125438" y="3885174"/>
                <a:ext cx="571504" cy="35719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25" action="ppaction://hlinksldjump"/>
                  </a:rPr>
                  <a:t>1</a:t>
                </a:r>
                <a:r>
                  <a:rPr lang="fr-FR" sz="1400" b="1" baseline="30000" dirty="0" smtClean="0">
                    <a:hlinkClick r:id="rId25" action="ppaction://hlinksldjump"/>
                  </a:rPr>
                  <a:t>ère</a:t>
                </a:r>
                <a:r>
                  <a:rPr lang="fr-FR" sz="1400" b="1" dirty="0" smtClean="0">
                    <a:hlinkClick r:id="rId25" action="ppaction://hlinksldjump"/>
                  </a:rPr>
                  <a:t> L</a:t>
                </a:r>
                <a:endParaRPr lang="fr-FR" sz="1400" b="1" dirty="0" smtClean="0"/>
              </a:p>
              <a:p>
                <a:pPr algn="ctr"/>
                <a:r>
                  <a:rPr lang="fr-FR" sz="1100" b="1" dirty="0" smtClean="0"/>
                  <a:t>(2011)</a:t>
                </a:r>
                <a:endParaRPr lang="fr-FR" sz="1100" b="1" dirty="0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696910" y="3885174"/>
                <a:ext cx="571504" cy="35719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FR" sz="1400" b="1" dirty="0" smtClean="0">
                    <a:hlinkClick r:id="rId26" action="ppaction://hlinksldjump" tooltip="Mise en oeuvre : rentrée 2011"/>
                  </a:rPr>
                  <a:t>1</a:t>
                </a:r>
                <a:r>
                  <a:rPr lang="fr-FR" sz="1400" b="1" baseline="30000" dirty="0" smtClean="0">
                    <a:hlinkClick r:id="rId26" action="ppaction://hlinksldjump" tooltip="Mise en oeuvre : rentrée 2011"/>
                  </a:rPr>
                  <a:t>ère </a:t>
                </a:r>
                <a:r>
                  <a:rPr lang="fr-FR" sz="1400" b="1" dirty="0" smtClean="0">
                    <a:hlinkClick r:id="rId26" action="ppaction://hlinksldjump" tooltip="Mise en oeuvre : rentrée 2011"/>
                  </a:rPr>
                  <a:t>ES</a:t>
                </a:r>
                <a:endParaRPr lang="fr-FR" sz="1400" b="1" dirty="0" smtClean="0"/>
              </a:p>
              <a:p>
                <a:pPr algn="ctr"/>
                <a:r>
                  <a:rPr lang="fr-FR" sz="1100" b="1" dirty="0" smtClean="0"/>
                  <a:t>(2011)</a:t>
                </a:r>
              </a:p>
            </p:txBody>
          </p:sp>
          <p:sp>
            <p:nvSpPr>
              <p:cNvPr id="172" name="Rectangle 171">
                <a:hlinkClick r:id="rId27" action="ppaction://hlinksldjump" tooltip="Mise en oeuvre : rentrée 2011"/>
              </p:cNvPr>
              <p:cNvSpPr/>
              <p:nvPr/>
            </p:nvSpPr>
            <p:spPr>
              <a:xfrm>
                <a:off x="1268414" y="3885174"/>
                <a:ext cx="571472" cy="35719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27" action="ppaction://hlinksldjump"/>
                  </a:rPr>
                  <a:t>1</a:t>
                </a:r>
                <a:r>
                  <a:rPr lang="fr-FR" sz="1400" b="1" baseline="30000" dirty="0" smtClean="0">
                    <a:hlinkClick r:id="rId27" action="ppaction://hlinksldjump"/>
                  </a:rPr>
                  <a:t>ère </a:t>
                </a:r>
                <a:r>
                  <a:rPr lang="fr-FR" sz="1400" b="1" dirty="0" smtClean="0">
                    <a:hlinkClick r:id="rId27" action="ppaction://hlinksldjump"/>
                  </a:rPr>
                  <a:t>S</a:t>
                </a:r>
                <a:endParaRPr lang="fr-FR" sz="1400" b="1" dirty="0" smtClean="0"/>
              </a:p>
              <a:p>
                <a:pPr algn="ctr"/>
                <a:r>
                  <a:rPr lang="fr-FR" sz="1100" b="1" dirty="0" smtClean="0"/>
                  <a:t>(2011)</a:t>
                </a:r>
                <a:endParaRPr lang="fr-FR" sz="1100" b="1" dirty="0"/>
              </a:p>
            </p:txBody>
          </p:sp>
          <p:cxnSp>
            <p:nvCxnSpPr>
              <p:cNvPr id="263" name="Connecteur droit avec flèche 262"/>
              <p:cNvCxnSpPr/>
              <p:nvPr/>
            </p:nvCxnSpPr>
            <p:spPr>
              <a:xfrm rot="5400000" flipH="1" flipV="1">
                <a:off x="622710" y="2128123"/>
                <a:ext cx="720000" cy="794"/>
              </a:xfrm>
              <a:prstGeom prst="straightConnector1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ZoneTexte 137"/>
              <p:cNvSpPr txBox="1"/>
              <p:nvPr/>
            </p:nvSpPr>
            <p:spPr>
              <a:xfrm>
                <a:off x="396000" y="1908000"/>
                <a:ext cx="118800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Bac général</a:t>
                </a:r>
              </a:p>
              <a:p>
                <a:r>
                  <a:rPr lang="fr-FR" sz="16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(niveau IV)</a:t>
                </a:r>
                <a:endParaRPr lang="fr-FR" sz="16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3" name="Rectangle 222">
                <a:hlinkClick r:id="rId28" action="ppaction://hlinksldjump" tooltip="Mise en oeuvre : rentrée 2012"/>
              </p:cNvPr>
              <p:cNvSpPr/>
              <p:nvPr/>
            </p:nvSpPr>
            <p:spPr>
              <a:xfrm>
                <a:off x="125470" y="3312000"/>
                <a:ext cx="1714480" cy="27720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28" action="ppaction://hlinksldjump"/>
                  </a:rPr>
                  <a:t>Tronc</a:t>
                </a:r>
                <a:r>
                  <a:rPr lang="fr-FR" sz="1400" dirty="0" smtClean="0">
                    <a:hlinkClick r:id="rId28" action="ppaction://hlinksldjump"/>
                  </a:rPr>
                  <a:t> </a:t>
                </a:r>
                <a:r>
                  <a:rPr lang="fr-FR" sz="1400" b="1" dirty="0" smtClean="0">
                    <a:hlinkClick r:id="rId28" action="ppaction://hlinksldjump"/>
                  </a:rPr>
                  <a:t>commun T</a:t>
                </a:r>
                <a:r>
                  <a:rPr lang="fr-FR" sz="1400" b="1" baseline="30000" dirty="0" smtClean="0">
                    <a:hlinkClick r:id="rId28" action="ppaction://hlinksldjump"/>
                  </a:rPr>
                  <a:t>ale</a:t>
                </a:r>
                <a:endParaRPr lang="fr-FR" sz="1400" b="1" dirty="0"/>
              </a:p>
            </p:txBody>
          </p:sp>
          <p:sp>
            <p:nvSpPr>
              <p:cNvPr id="169" name="Rectangle 168">
                <a:hlinkClick r:id="rId29" action="ppaction://hlinksldjump" tooltip="Mise en place : rentrée 2011"/>
              </p:cNvPr>
              <p:cNvSpPr/>
              <p:nvPr/>
            </p:nvSpPr>
            <p:spPr>
              <a:xfrm>
                <a:off x="125438" y="4284000"/>
                <a:ext cx="1714480" cy="27720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29" action="ppaction://hlinksldjump"/>
                  </a:rPr>
                  <a:t>Tronc</a:t>
                </a:r>
                <a:r>
                  <a:rPr lang="fr-FR" sz="1400" dirty="0" smtClean="0">
                    <a:hlinkClick r:id="rId29" action="ppaction://hlinksldjump"/>
                  </a:rPr>
                  <a:t> </a:t>
                </a:r>
                <a:r>
                  <a:rPr lang="fr-FR" sz="1400" b="1" dirty="0" smtClean="0">
                    <a:hlinkClick r:id="rId29" action="ppaction://hlinksldjump"/>
                  </a:rPr>
                  <a:t>commun 1</a:t>
                </a:r>
                <a:r>
                  <a:rPr lang="fr-FR" sz="1400" b="1" baseline="30000" dirty="0" smtClean="0">
                    <a:hlinkClick r:id="rId29" action="ppaction://hlinksldjump"/>
                  </a:rPr>
                  <a:t>ère</a:t>
                </a:r>
                <a:endParaRPr lang="fr-FR" sz="1400" b="1" dirty="0"/>
              </a:p>
            </p:txBody>
          </p:sp>
        </p:grpSp>
        <p:sp>
          <p:nvSpPr>
            <p:cNvPr id="274" name="Rectangle 273"/>
            <p:cNvSpPr/>
            <p:nvPr/>
          </p:nvSpPr>
          <p:spPr>
            <a:xfrm>
              <a:off x="6894000" y="796520"/>
              <a:ext cx="2250000" cy="2857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r>
                <a:rPr lang="fr-FR" b="1" dirty="0" smtClean="0">
                  <a:solidFill>
                    <a:schemeClr val="accent6">
                      <a:lumMod val="50000"/>
                    </a:schemeClr>
                  </a:solidFill>
                </a:rPr>
                <a:t>Voie Professionnelle</a:t>
              </a:r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3180115" y="796520"/>
              <a:ext cx="2357454" cy="280670"/>
            </a:xfrm>
            <a:prstGeom prst="rect">
              <a:avLst/>
            </a:prstGeom>
            <a:solidFill>
              <a:srgbClr val="ECF1F8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1"/>
            <a:lstStyle/>
            <a:p>
              <a:pPr algn="ctr"/>
              <a:r>
                <a:rPr lang="fr-FR" b="1" dirty="0" smtClean="0">
                  <a:solidFill>
                    <a:schemeClr val="accent1">
                      <a:lumMod val="75000"/>
                    </a:schemeClr>
                  </a:solidFill>
                </a:rPr>
                <a:t>Voie Technologique</a:t>
              </a: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251157" y="796520"/>
              <a:ext cx="1643074" cy="285752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1"/>
            <a:lstStyle/>
            <a:p>
              <a:pPr algn="ctr"/>
              <a:r>
                <a:rPr lang="fr-FR" b="1" dirty="0" smtClean="0">
                  <a:solidFill>
                    <a:schemeClr val="accent3">
                      <a:lumMod val="75000"/>
                    </a:schemeClr>
                  </a:solidFill>
                </a:rPr>
                <a:t>Voie Générale</a:t>
              </a:r>
            </a:p>
          </p:txBody>
        </p:sp>
        <p:sp>
          <p:nvSpPr>
            <p:cNvPr id="6" name="Rectangle 5">
              <a:hlinkClick r:id="rId30" action="ppaction://hlinksldjump" tooltip="Mise en oeuvre : rentrée 2010"/>
            </p:cNvPr>
            <p:cNvSpPr/>
            <p:nvPr/>
          </p:nvSpPr>
          <p:spPr>
            <a:xfrm>
              <a:off x="162000" y="4857174"/>
              <a:ext cx="5472000" cy="64294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50000">
                  <a:srgbClr val="9CB86E"/>
                </a:gs>
                <a:gs pos="100000">
                  <a:srgbClr val="156B13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>
                  <a:hlinkClick r:id="rId30" action="ppaction://hlinksldjump"/>
                </a:rPr>
                <a:t>Seconde générale et technologique</a:t>
              </a:r>
            </a:p>
            <a:p>
              <a:pPr algn="ctr"/>
              <a:r>
                <a:rPr lang="fr-FR" sz="1600" dirty="0" smtClean="0">
                  <a:hlinkClick r:id="rId30" action="ppaction://hlinksldjump"/>
                </a:rPr>
                <a:t>Classe d’exploration </a:t>
              </a:r>
              <a:r>
                <a:rPr lang="fr-FR" sz="1100" b="1" dirty="0" smtClean="0"/>
                <a:t>(2010)</a:t>
              </a:r>
              <a:endParaRPr lang="fr-FR" sz="1100" b="1" dirty="0"/>
            </a:p>
          </p:txBody>
        </p:sp>
        <p:cxnSp>
          <p:nvCxnSpPr>
            <p:cNvPr id="269" name="Connecteur droit avec flèche 268"/>
            <p:cNvCxnSpPr/>
            <p:nvPr/>
          </p:nvCxnSpPr>
          <p:spPr>
            <a:xfrm rot="5400000" flipH="1" flipV="1">
              <a:off x="8429933" y="2753206"/>
              <a:ext cx="360000" cy="1588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e 143"/>
            <p:cNvGrpSpPr/>
            <p:nvPr/>
          </p:nvGrpSpPr>
          <p:grpSpPr>
            <a:xfrm>
              <a:off x="7524000" y="1134000"/>
              <a:ext cx="1440000" cy="1366305"/>
              <a:chOff x="7516856" y="1134000"/>
              <a:chExt cx="1440000" cy="1366305"/>
            </a:xfrm>
          </p:grpSpPr>
          <p:sp>
            <p:nvSpPr>
              <p:cNvPr id="51" name="Rectangle à coins arrondis 50"/>
              <p:cNvSpPr/>
              <p:nvPr/>
            </p:nvSpPr>
            <p:spPr>
              <a:xfrm>
                <a:off x="7516856" y="1134000"/>
                <a:ext cx="1440000" cy="637860"/>
              </a:xfrm>
              <a:prstGeom prst="roundRect">
                <a:avLst/>
              </a:prstGeom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0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Vie active</a:t>
                </a:r>
                <a:endParaRPr lang="fr-FR" sz="20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cxnSp>
            <p:nvCxnSpPr>
              <p:cNvPr id="257" name="Connecteur droit 256"/>
              <p:cNvCxnSpPr/>
              <p:nvPr/>
            </p:nvCxnSpPr>
            <p:spPr>
              <a:xfrm>
                <a:off x="7570856" y="2498682"/>
                <a:ext cx="1368000" cy="1623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Connecteur droit avec flèche 269"/>
              <p:cNvCxnSpPr/>
              <p:nvPr/>
            </p:nvCxnSpPr>
            <p:spPr>
              <a:xfrm rot="5400000" flipH="1" flipV="1">
                <a:off x="7889370" y="2133610"/>
                <a:ext cx="730973" cy="794"/>
              </a:xfrm>
              <a:prstGeom prst="straightConnector1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6" name="Connecteur droit avec flèche 235"/>
            <p:cNvCxnSpPr/>
            <p:nvPr/>
          </p:nvCxnSpPr>
          <p:spPr>
            <a:xfrm rot="5400000" flipH="1" flipV="1">
              <a:off x="7704000" y="2788314"/>
              <a:ext cx="429422" cy="79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cteur droit avec flèche 237"/>
            <p:cNvCxnSpPr/>
            <p:nvPr/>
          </p:nvCxnSpPr>
          <p:spPr>
            <a:xfrm rot="5400000" flipH="1" flipV="1">
              <a:off x="6984000" y="278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cteur droit avec flèche 216"/>
            <p:cNvCxnSpPr/>
            <p:nvPr/>
          </p:nvCxnSpPr>
          <p:spPr>
            <a:xfrm rot="5400000" flipH="1" flipV="1">
              <a:off x="7256529" y="3876793"/>
              <a:ext cx="642942" cy="1588"/>
            </a:xfrm>
            <a:prstGeom prst="straightConnector1">
              <a:avLst/>
            </a:prstGeom>
            <a:ln w="38100">
              <a:solidFill>
                <a:srgbClr val="FF99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cteur droit avec flèche 234"/>
            <p:cNvCxnSpPr/>
            <p:nvPr/>
          </p:nvCxnSpPr>
          <p:spPr>
            <a:xfrm rot="5400000" flipH="1" flipV="1">
              <a:off x="8267933" y="3764083"/>
              <a:ext cx="684000" cy="79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Rectangle 233">
              <a:hlinkClick r:id="rId31" action="ppaction://hlinksldjump" tooltip="Mise en place : rentrée 2011 ; 96 spécialités"/>
            </p:cNvPr>
            <p:cNvSpPr/>
            <p:nvPr/>
          </p:nvSpPr>
          <p:spPr>
            <a:xfrm>
              <a:off x="7056000" y="2913174"/>
              <a:ext cx="1044000" cy="64294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31" action="ppaction://hlinksldjump"/>
                </a:rPr>
                <a:t>T</a:t>
              </a:r>
              <a:r>
                <a:rPr lang="fr-FR" sz="1400" b="1" baseline="30000" dirty="0" smtClean="0">
                  <a:hlinkClick r:id="rId31" action="ppaction://hlinksldjump"/>
                </a:rPr>
                <a:t>ale </a:t>
              </a:r>
              <a:r>
                <a:rPr lang="fr-FR" sz="1400" b="1" dirty="0" smtClean="0">
                  <a:hlinkClick r:id="rId31" action="ppaction://hlinksldjump"/>
                </a:rPr>
                <a:t>Pro.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96 spécialités </a:t>
              </a:r>
            </a:p>
            <a:p>
              <a:pPr algn="ctr"/>
              <a:r>
                <a:rPr lang="fr-FR" sz="1100" b="1" dirty="0" smtClean="0"/>
                <a:t>(2011)</a:t>
              </a:r>
              <a:endParaRPr lang="fr-FR" sz="1000" b="1" dirty="0"/>
            </a:p>
          </p:txBody>
        </p:sp>
        <p:cxnSp>
          <p:nvCxnSpPr>
            <p:cNvPr id="153" name="Connecteur droit avec flèche 152"/>
            <p:cNvCxnSpPr/>
            <p:nvPr/>
          </p:nvCxnSpPr>
          <p:spPr>
            <a:xfrm rot="5400000" flipH="1" flipV="1">
              <a:off x="7256529" y="4848793"/>
              <a:ext cx="642942" cy="1588"/>
            </a:xfrm>
            <a:prstGeom prst="straightConnector1">
              <a:avLst/>
            </a:prstGeom>
            <a:ln w="38100">
              <a:solidFill>
                <a:srgbClr val="FF99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avec flèche 153"/>
            <p:cNvCxnSpPr/>
            <p:nvPr/>
          </p:nvCxnSpPr>
          <p:spPr>
            <a:xfrm rot="5400000" flipH="1" flipV="1">
              <a:off x="8288462" y="4848793"/>
              <a:ext cx="642942" cy="1588"/>
            </a:xfrm>
            <a:prstGeom prst="straightConnector1">
              <a:avLst/>
            </a:prstGeom>
            <a:ln w="38100">
              <a:solidFill>
                <a:srgbClr val="FF99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Rectangle 220">
              <a:hlinkClick r:id="rId31" action="ppaction://hlinksldjump" tooltip="Mise en place : rentrée 2010 ; 96 spécialités"/>
            </p:cNvPr>
            <p:cNvSpPr/>
            <p:nvPr/>
          </p:nvSpPr>
          <p:spPr>
            <a:xfrm>
              <a:off x="7056000" y="3885174"/>
              <a:ext cx="1044000" cy="64294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31" action="ppaction://hlinksldjump"/>
                </a:rPr>
                <a:t>1</a:t>
              </a:r>
              <a:r>
                <a:rPr lang="fr-FR" sz="1400" b="1" baseline="30000" dirty="0" smtClean="0">
                  <a:hlinkClick r:id="rId31" action="ppaction://hlinksldjump"/>
                </a:rPr>
                <a:t>ère</a:t>
              </a:r>
              <a:r>
                <a:rPr lang="fr-FR" sz="1400" b="1" dirty="0" smtClean="0">
                  <a:hlinkClick r:id="rId31" action="ppaction://hlinksldjump"/>
                </a:rPr>
                <a:t> Pro.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96 spécialités (2010)</a:t>
              </a:r>
              <a:endParaRPr lang="fr-FR" sz="1100" b="1" dirty="0"/>
            </a:p>
          </p:txBody>
        </p:sp>
        <p:sp>
          <p:nvSpPr>
            <p:cNvPr id="222" name="Rectangle 221">
              <a:hlinkClick r:id="rId31" action="ppaction://hlinksldjump" tooltip="205 spécialités"/>
            </p:cNvPr>
            <p:cNvSpPr/>
            <p:nvPr/>
          </p:nvSpPr>
          <p:spPr>
            <a:xfrm>
              <a:off x="8217024" y="3885174"/>
              <a:ext cx="785818" cy="64294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1400" b="1" dirty="0" smtClean="0">
                  <a:hlinkClick r:id="rId31" action="ppaction://hlinksldjump"/>
                </a:rPr>
                <a:t>2</a:t>
              </a:r>
              <a:r>
                <a:rPr lang="fr-FR" sz="1400" b="1" baseline="30000" dirty="0" smtClean="0">
                  <a:hlinkClick r:id="rId31" action="ppaction://hlinksldjump"/>
                </a:rPr>
                <a:t>ème</a:t>
              </a:r>
              <a:r>
                <a:rPr lang="fr-FR" sz="1400" b="1" dirty="0" smtClean="0">
                  <a:hlinkClick r:id="rId31" action="ppaction://hlinksldjump"/>
                </a:rPr>
                <a:t> CAP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205</a:t>
              </a:r>
              <a:r>
                <a:rPr lang="fr-FR" sz="1050" b="1" dirty="0" smtClean="0"/>
                <a:t> spécialités</a:t>
              </a:r>
              <a:endParaRPr lang="fr-FR" sz="1050" b="1" dirty="0"/>
            </a:p>
          </p:txBody>
        </p:sp>
        <p:cxnSp>
          <p:nvCxnSpPr>
            <p:cNvPr id="94" name="Connecteur droit avec flèche 93"/>
            <p:cNvCxnSpPr/>
            <p:nvPr/>
          </p:nvCxnSpPr>
          <p:spPr>
            <a:xfrm rot="5400000" flipH="1" flipV="1">
              <a:off x="7256529" y="5820793"/>
              <a:ext cx="642942" cy="1588"/>
            </a:xfrm>
            <a:prstGeom prst="straightConnector1">
              <a:avLst/>
            </a:prstGeom>
            <a:ln w="38100">
              <a:solidFill>
                <a:srgbClr val="FF99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avec flèche 94"/>
            <p:cNvCxnSpPr/>
            <p:nvPr/>
          </p:nvCxnSpPr>
          <p:spPr>
            <a:xfrm rot="5400000" flipH="1" flipV="1">
              <a:off x="8288494" y="5820793"/>
              <a:ext cx="642942" cy="1588"/>
            </a:xfrm>
            <a:prstGeom prst="straightConnector1">
              <a:avLst/>
            </a:prstGeom>
            <a:ln w="38100">
              <a:solidFill>
                <a:srgbClr val="FF99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hlinkClick r:id="rId31" action="ppaction://hlinksldjump" tooltip="43 champs et filières"/>
            </p:cNvPr>
            <p:cNvSpPr/>
            <p:nvPr/>
          </p:nvSpPr>
          <p:spPr>
            <a:xfrm>
              <a:off x="7056000" y="4857174"/>
              <a:ext cx="1044000" cy="64294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31" action="ppaction://hlinksldjump"/>
                </a:rPr>
                <a:t>Seconde Pro.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43 champs…</a:t>
              </a:r>
            </a:p>
            <a:p>
              <a:pPr algn="ctr"/>
              <a:r>
                <a:rPr lang="fr-FR" sz="1100" b="1" dirty="0" smtClean="0"/>
                <a:t>(2009)</a:t>
              </a:r>
              <a:endParaRPr lang="fr-FR" sz="1100" b="1" dirty="0"/>
            </a:p>
          </p:txBody>
        </p:sp>
        <p:sp>
          <p:nvSpPr>
            <p:cNvPr id="34" name="Rectangle 33">
              <a:hlinkClick r:id="rId31" action="ppaction://hlinksldjump" tooltip="205 spécialités"/>
            </p:cNvPr>
            <p:cNvSpPr/>
            <p:nvPr/>
          </p:nvSpPr>
          <p:spPr>
            <a:xfrm>
              <a:off x="8217056" y="4857174"/>
              <a:ext cx="785818" cy="64294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>
                  <a:hlinkClick r:id="rId31" action="ppaction://hlinksldjump"/>
                </a:rPr>
                <a:t>1</a:t>
              </a:r>
              <a:r>
                <a:rPr lang="fr-FR" sz="1400" b="1" baseline="30000" dirty="0" smtClean="0">
                  <a:hlinkClick r:id="rId31" action="ppaction://hlinksldjump"/>
                </a:rPr>
                <a:t>ère</a:t>
              </a:r>
              <a:r>
                <a:rPr lang="fr-FR" sz="1400" b="1" dirty="0" smtClean="0">
                  <a:hlinkClick r:id="rId31" action="ppaction://hlinksldjump"/>
                </a:rPr>
                <a:t> CAP</a:t>
              </a:r>
              <a:endParaRPr lang="fr-FR" sz="1400" b="1" dirty="0" smtClean="0"/>
            </a:p>
            <a:p>
              <a:pPr algn="ctr"/>
              <a:r>
                <a:rPr lang="fr-FR" sz="1100" b="1" dirty="0" smtClean="0"/>
                <a:t>205 </a:t>
              </a:r>
              <a:r>
                <a:rPr lang="fr-FR" sz="1050" b="1" dirty="0" smtClean="0"/>
                <a:t>spécialités</a:t>
              </a:r>
            </a:p>
          </p:txBody>
        </p:sp>
        <p:sp>
          <p:nvSpPr>
            <p:cNvPr id="101" name="ZoneTexte 100"/>
            <p:cNvSpPr txBox="1"/>
            <p:nvPr/>
          </p:nvSpPr>
          <p:spPr>
            <a:xfrm>
              <a:off x="8064000" y="2916000"/>
              <a:ext cx="102585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chemeClr val="accent6">
                      <a:lumMod val="50000"/>
                    </a:schemeClr>
                  </a:solidFill>
                </a:rPr>
                <a:t>CAP</a:t>
              </a:r>
            </a:p>
            <a:p>
              <a:pPr algn="ctr"/>
              <a:r>
                <a:rPr lang="fr-FR" sz="1600" dirty="0" smtClean="0">
                  <a:solidFill>
                    <a:schemeClr val="accent6">
                      <a:lumMod val="50000"/>
                    </a:schemeClr>
                  </a:solidFill>
                </a:rPr>
                <a:t>(niveau V)</a:t>
              </a:r>
              <a:endParaRPr lang="fr-FR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pSp>
          <p:nvGrpSpPr>
            <p:cNvPr id="9" name="Groupe 139"/>
            <p:cNvGrpSpPr/>
            <p:nvPr/>
          </p:nvGrpSpPr>
          <p:grpSpPr>
            <a:xfrm>
              <a:off x="7038000" y="1768520"/>
              <a:ext cx="324000" cy="731785"/>
              <a:chOff x="7020000" y="1768520"/>
              <a:chExt cx="324000" cy="731785"/>
            </a:xfrm>
          </p:grpSpPr>
          <p:cxnSp>
            <p:nvCxnSpPr>
              <p:cNvPr id="254" name="Connecteur droit 253"/>
              <p:cNvCxnSpPr/>
              <p:nvPr/>
            </p:nvCxnSpPr>
            <p:spPr>
              <a:xfrm>
                <a:off x="7020000" y="2498682"/>
                <a:ext cx="324000" cy="1623"/>
              </a:xfrm>
              <a:prstGeom prst="line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Connecteur droit avec flèche 267"/>
              <p:cNvCxnSpPr/>
              <p:nvPr/>
            </p:nvCxnSpPr>
            <p:spPr>
              <a:xfrm rot="5400000" flipH="1" flipV="1">
                <a:off x="6816514" y="2133709"/>
                <a:ext cx="730973" cy="596"/>
              </a:xfrm>
              <a:prstGeom prst="straightConnector1">
                <a:avLst/>
              </a:prstGeom>
              <a:ln w="38100">
                <a:solidFill>
                  <a:schemeClr val="accent2">
                    <a:lumMod val="60000"/>
                    <a:lumOff val="40000"/>
                  </a:schemeClr>
                </a:solidFill>
                <a:prstDash val="sysDash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Rectangle à coins arrondis 49"/>
            <p:cNvSpPr/>
            <p:nvPr/>
          </p:nvSpPr>
          <p:spPr>
            <a:xfrm>
              <a:off x="162000" y="1134000"/>
              <a:ext cx="7254000" cy="63786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Études</a:t>
              </a:r>
              <a:r>
                <a:rPr lang="fr-FR" sz="20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solidFill>
                    <a:schemeClr val="bg1"/>
                  </a:solidFill>
                </a:rPr>
                <a:t> </a:t>
              </a:r>
              <a:r>
                <a:rPr lang="fr-FR" sz="20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supérieures</a:t>
              </a:r>
              <a:endParaRPr lang="fr-FR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14282" y="5868000"/>
              <a:ext cx="8715436" cy="4680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1003">
              <a:schemeClr val="dk1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Troisième</a:t>
              </a:r>
              <a:endParaRPr lang="fr-FR" b="1" dirty="0"/>
            </a:p>
          </p:txBody>
        </p:sp>
        <p:sp>
          <p:nvSpPr>
            <p:cNvPr id="115" name="ZoneTexte 114"/>
            <p:cNvSpPr txBox="1"/>
            <p:nvPr/>
          </p:nvSpPr>
          <p:spPr>
            <a:xfrm>
              <a:off x="7056000" y="1908000"/>
              <a:ext cx="10771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chemeClr val="accent6">
                      <a:lumMod val="50000"/>
                    </a:schemeClr>
                  </a:solidFill>
                </a:rPr>
                <a:t>Bac Pro</a:t>
              </a:r>
            </a:p>
            <a:p>
              <a:pPr algn="ctr"/>
              <a:r>
                <a:rPr lang="fr-FR" sz="1600" dirty="0" smtClean="0">
                  <a:solidFill>
                    <a:schemeClr val="accent6">
                      <a:lumMod val="50000"/>
                    </a:schemeClr>
                  </a:solidFill>
                </a:rPr>
                <a:t>(niveau IV)</a:t>
              </a:r>
              <a:endParaRPr lang="fr-FR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283322" y="3379716"/>
              <a:ext cx="1209600" cy="1764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18" action="ppaction://hlinksldjump" tooltip="Mise en oeuvre : rentrée 2012"/>
                </a:rPr>
                <a:t>Tronc commun</a:t>
              </a:r>
              <a:endParaRPr lang="fr-FR" sz="1400" b="1" baseline="30000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2376000" y="1116000"/>
          <a:ext cx="6480000" cy="4278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68400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STD2A</a:t>
                      </a:r>
                      <a:r>
                        <a:rPr lang="fr-FR" sz="2400" baseline="0" dirty="0" smtClean="0">
                          <a:solidFill>
                            <a:schemeClr val="bg1"/>
                          </a:solidFill>
                        </a:rPr>
                        <a:t> –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obligatoires 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2011)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Programmes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0600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Français (projet)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–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toutes séries technologiques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(Prévision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MEN :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mise en œuvre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rentrée 2012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Histoire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 –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géographie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 –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éducation civique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LV1</a:t>
                      </a:r>
                      <a:r>
                        <a:rPr lang="fr-FR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 et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LV2</a:t>
                      </a:r>
                      <a:r>
                        <a:rPr lang="fr-FR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 </a:t>
                      </a:r>
                      <a:r>
                        <a:rPr lang="fr-FR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enveloppe globalisée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(a)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Éducation physique et sportive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Physique-chimie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Mathématiques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0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9"/>
                        </a:rPr>
                        <a:t>Design et arts appliqués</a:t>
                      </a:r>
                      <a:endParaRPr lang="fr-FR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13 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Design et arts appliqués en LV1</a:t>
                      </a: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(b)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0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Accompagnement personnalisé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                       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11"/>
                        </a:rPr>
                        <a:t>Doc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2"/>
                        </a:rPr>
                        <a:t>SNES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Heures de vie de classe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10h/an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2160000" y="5382000"/>
            <a:ext cx="6840000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La LV1 est étrangère ; la LV2 est étrangère ou régionale. </a:t>
            </a:r>
          </a:p>
          <a:p>
            <a:pPr marL="342900" indent="-342900"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Enseignement auquel peut s'ajouter 1h avec un assistant de langue</a:t>
            </a:r>
          </a:p>
          <a:p>
            <a:pPr marL="342900" indent="-342900">
              <a:lnSpc>
                <a:spcPct val="90000"/>
              </a:lnSpc>
              <a:spcBef>
                <a:spcPts val="300"/>
              </a:spcBef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(b)  Enseignement dispensé en LV1, pris en charge conjointement par un enseignant d’une discipline technologique et un enseignant de LV 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7" name="Groupe 16"/>
          <p:cNvGrpSpPr/>
          <p:nvPr/>
        </p:nvGrpSpPr>
        <p:grpSpPr>
          <a:xfrm>
            <a:off x="107157" y="1116000"/>
            <a:ext cx="2160843" cy="2160000"/>
            <a:chOff x="107157" y="1206000"/>
            <a:chExt cx="2160843" cy="2160000"/>
          </a:xfrm>
        </p:grpSpPr>
        <p:sp>
          <p:nvSpPr>
            <p:cNvPr id="15" name="Rectangle 14"/>
            <p:cNvSpPr/>
            <p:nvPr/>
          </p:nvSpPr>
          <p:spPr>
            <a:xfrm>
              <a:off x="108000" y="1206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T</a:t>
              </a:r>
              <a:r>
                <a:rPr lang="fr-FR" b="1" baseline="30000" dirty="0" smtClean="0"/>
                <a:t>ale</a:t>
              </a:r>
              <a:r>
                <a:rPr lang="fr-FR" b="1" dirty="0" smtClean="0"/>
                <a:t> STD2A </a:t>
              </a:r>
              <a:r>
                <a:rPr lang="fr-FR" b="1" dirty="0" smtClean="0">
                  <a:hlinkClick r:id="rId13" action="ppaction://hlinksldjump"/>
                </a:rPr>
                <a:t>Enseignements obligatoires</a:t>
              </a:r>
              <a:endParaRPr lang="fr-FR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7157" y="2358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STI2D-STL-STD2A : </a:t>
              </a:r>
              <a:r>
                <a:rPr lang="fr-FR" b="1" dirty="0" smtClean="0">
                  <a:hlinkClick r:id="rId14" action="ppaction://hlinksldjump"/>
                </a:rPr>
                <a:t>Enseignements facultatifs</a:t>
              </a:r>
              <a:endParaRPr lang="fr-FR" dirty="0"/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892943" y="4824000"/>
            <a:ext cx="571536" cy="1954116"/>
            <a:chOff x="1510017" y="4824000"/>
            <a:chExt cx="571536" cy="1954116"/>
          </a:xfrm>
        </p:grpSpPr>
        <p:cxnSp>
          <p:nvCxnSpPr>
            <p:cNvPr id="24" name="Connecteur droit avec flèche 23"/>
            <p:cNvCxnSpPr/>
            <p:nvPr/>
          </p:nvCxnSpPr>
          <p:spPr>
            <a:xfrm rot="5400000" flipH="1" flipV="1">
              <a:off x="1581487" y="503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 rot="5400000" flipH="1" flipV="1">
              <a:off x="1474330" y="612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1510049" y="5163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13" action="ppaction://hlinksldjump"/>
                </a:rPr>
                <a:t>T</a:t>
              </a:r>
              <a:r>
                <a:rPr lang="fr-FR" sz="1400" b="1" baseline="30000" dirty="0" smtClean="0">
                  <a:hlinkClick r:id="rId13" action="ppaction://hlinksldjump"/>
                </a:rPr>
                <a:t>ale </a:t>
              </a:r>
              <a:r>
                <a:rPr lang="fr-FR" sz="1400" b="1" dirty="0" smtClean="0">
                  <a:hlinkClick r:id="rId13" action="ppaction://hlinksldjump"/>
                </a:rPr>
                <a:t>STD2A</a:t>
              </a:r>
              <a:endParaRPr lang="fr-FR" sz="1400" b="1" dirty="0" smtClean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510017" y="6135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</a:t>
              </a:r>
              <a:r>
                <a:rPr lang="fr-FR" sz="1400" b="1" dirty="0" smtClean="0"/>
                <a:t> STD2A</a:t>
              </a:r>
            </a:p>
          </p:txBody>
        </p:sp>
      </p:grpSp>
      <p:sp>
        <p:nvSpPr>
          <p:cNvPr id="19" name="ZoneTexte 18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15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936000" y="0"/>
            <a:ext cx="820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Sciences et Technologies du Design et des Arts Appliqués »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Première STD2A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120000" y="2970000"/>
            <a:ext cx="1296000" cy="306000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b="1" dirty="0" smtClean="0">
                <a:hlinkClick r:id="rId15" action="ppaction://hlinksldjump"/>
              </a:rPr>
              <a:t>LV : </a:t>
            </a:r>
            <a:r>
              <a:rPr lang="fr-FR" sz="1400" b="1" dirty="0" smtClean="0">
                <a:hlinkClick r:id="rId15" action="ppaction://hlinksldjump"/>
              </a:rPr>
              <a:t>2011-2015</a:t>
            </a:r>
            <a:endParaRPr lang="fr-FR" sz="1400" dirty="0"/>
          </a:p>
        </p:txBody>
      </p:sp>
      <p:grpSp>
        <p:nvGrpSpPr>
          <p:cNvPr id="22" name="Groupe 21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8" name="Bouton d'action : Accueil 27">
              <a:hlinkClick r:id="rId16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Bouton d'action : Précédent 28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Bouton d'action : Suivant 29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3" name="Bouton d'action : Personnalisé 32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2376000" y="1116000"/>
          <a:ext cx="6480000" cy="404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68400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T</a:t>
                      </a:r>
                      <a:r>
                        <a:rPr lang="fr-FR" sz="2400" baseline="30000" dirty="0" smtClean="0">
                          <a:solidFill>
                            <a:schemeClr val="bg1"/>
                          </a:solidFill>
                        </a:rPr>
                        <a:t>ale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STD2A</a:t>
                      </a:r>
                      <a:r>
                        <a:rPr lang="fr-FR" sz="2400" baseline="0" dirty="0" smtClean="0">
                          <a:solidFill>
                            <a:schemeClr val="bg1"/>
                          </a:solidFill>
                        </a:rPr>
                        <a:t> –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obligatoires 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 2012)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Programmes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1" baseline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Philosophie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LV1</a:t>
                      </a:r>
                      <a:r>
                        <a:rPr lang="fr-FR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 et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LV2</a:t>
                      </a:r>
                      <a:r>
                        <a:rPr lang="fr-FR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 </a:t>
                      </a:r>
                      <a:r>
                        <a:rPr lang="fr-FR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enveloppe globalisée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(a)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Mathématiques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Physique-chimie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Éducation physique et sportive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Design et arts appliqués</a:t>
                      </a:r>
                      <a:endParaRPr lang="fr-FR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17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</a:t>
                      </a: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Design et arts appliqués en LV1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(b)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Accompagnement personnalisé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                       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hlinkClick r:id="rId8"/>
                        </a:rPr>
                        <a:t>Doc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9"/>
                        </a:rPr>
                        <a:t>SNES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0" marB="0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Heures de vie de classe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10h/an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31" name="Groupe 30"/>
          <p:cNvGrpSpPr/>
          <p:nvPr/>
        </p:nvGrpSpPr>
        <p:grpSpPr>
          <a:xfrm>
            <a:off x="892943" y="4824000"/>
            <a:ext cx="571536" cy="1954116"/>
            <a:chOff x="1510017" y="4824000"/>
            <a:chExt cx="571536" cy="1954116"/>
          </a:xfrm>
        </p:grpSpPr>
        <p:cxnSp>
          <p:nvCxnSpPr>
            <p:cNvPr id="32" name="Connecteur droit avec flèche 31"/>
            <p:cNvCxnSpPr/>
            <p:nvPr/>
          </p:nvCxnSpPr>
          <p:spPr>
            <a:xfrm rot="5400000" flipH="1" flipV="1">
              <a:off x="1581487" y="503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/>
            <p:cNvCxnSpPr/>
            <p:nvPr/>
          </p:nvCxnSpPr>
          <p:spPr>
            <a:xfrm rot="5400000" flipH="1" flipV="1">
              <a:off x="1474330" y="612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1510049" y="5163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 </a:t>
              </a:r>
              <a:r>
                <a:rPr lang="fr-FR" sz="1400" b="1" dirty="0" smtClean="0"/>
                <a:t>STD2A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510017" y="6135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10" action="ppaction://hlinksldjump"/>
                </a:rPr>
                <a:t>1</a:t>
              </a:r>
              <a:r>
                <a:rPr lang="fr-FR" sz="1400" b="1" baseline="30000" dirty="0" smtClean="0">
                  <a:hlinkClick r:id="rId10" action="ppaction://hlinksldjump"/>
                </a:rPr>
                <a:t>ère</a:t>
              </a:r>
              <a:r>
                <a:rPr lang="fr-FR" sz="1400" b="1" dirty="0" smtClean="0">
                  <a:hlinkClick r:id="rId10" action="ppaction://hlinksldjump"/>
                </a:rPr>
                <a:t> STD2A</a:t>
              </a:r>
              <a:endParaRPr lang="fr-FR" sz="1400" b="1" dirty="0" smtClean="0"/>
            </a:p>
          </p:txBody>
        </p:sp>
      </p:grpSp>
      <p:grpSp>
        <p:nvGrpSpPr>
          <p:cNvPr id="37" name="Groupe 36"/>
          <p:cNvGrpSpPr/>
          <p:nvPr/>
        </p:nvGrpSpPr>
        <p:grpSpPr>
          <a:xfrm>
            <a:off x="107157" y="1116000"/>
            <a:ext cx="2160843" cy="2160000"/>
            <a:chOff x="107157" y="1206000"/>
            <a:chExt cx="2160843" cy="2160000"/>
          </a:xfrm>
        </p:grpSpPr>
        <p:sp>
          <p:nvSpPr>
            <p:cNvPr id="38" name="Rectangle 37"/>
            <p:cNvSpPr/>
            <p:nvPr/>
          </p:nvSpPr>
          <p:spPr>
            <a:xfrm>
              <a:off x="108000" y="1206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1</a:t>
              </a:r>
              <a:r>
                <a:rPr lang="fr-FR" b="1" baseline="30000" dirty="0" smtClean="0"/>
                <a:t>ère</a:t>
              </a:r>
              <a:r>
                <a:rPr lang="fr-FR" b="1" dirty="0" smtClean="0"/>
                <a:t> STD2A </a:t>
              </a:r>
              <a:r>
                <a:rPr lang="fr-FR" b="1" dirty="0" smtClean="0">
                  <a:hlinkClick r:id="rId10" action="ppaction://hlinksldjump"/>
                </a:rPr>
                <a:t>Enseignements obligatoires</a:t>
              </a:r>
              <a:endParaRPr lang="fr-FR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07157" y="2358000"/>
              <a:ext cx="2160000" cy="100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 smtClean="0"/>
                <a:t>STI2D-STL-STD2A : </a:t>
              </a:r>
              <a:r>
                <a:rPr lang="fr-FR" b="1" dirty="0" smtClean="0">
                  <a:hlinkClick r:id="rId11" action="ppaction://hlinksldjump"/>
                </a:rPr>
                <a:t>Enseignements facultatifs</a:t>
              </a:r>
              <a:endParaRPr lang="fr-FR" dirty="0"/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12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936000" y="0"/>
            <a:ext cx="820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Sciences et Technologies du Design et des Arts Appliqués »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Terminale STD2A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20000" y="2574000"/>
            <a:ext cx="1296000" cy="306000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b="1" dirty="0" smtClean="0">
                <a:hlinkClick r:id="rId12" action="ppaction://hlinksldjump"/>
              </a:rPr>
              <a:t>LV : </a:t>
            </a:r>
            <a:r>
              <a:rPr lang="fr-FR" sz="1400" b="1" dirty="0" smtClean="0">
                <a:hlinkClick r:id="rId12" action="ppaction://hlinksldjump"/>
              </a:rPr>
              <a:t>2011-2015</a:t>
            </a:r>
            <a:endParaRPr lang="fr-FR" sz="1400" dirty="0"/>
          </a:p>
        </p:txBody>
      </p:sp>
      <p:grpSp>
        <p:nvGrpSpPr>
          <p:cNvPr id="24" name="Groupe 23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5" name="Bouton d'action : Accueil 24">
              <a:hlinkClick r:id="rId13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Bouton d'action : Précédent 25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Bouton d'action : Suivant 26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0" name="Bouton d'action : Personnalisé 29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2160000" y="5382000"/>
            <a:ext cx="6840000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La LV1 est étrangère ; la LV2 est étrangère ou régionale. </a:t>
            </a:r>
          </a:p>
          <a:p>
            <a:pPr marL="342900" indent="-342900"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Enseignement auquel peut s'ajouter 1h avec un assistant de langue</a:t>
            </a:r>
          </a:p>
          <a:p>
            <a:pPr marL="342900" indent="-342900">
              <a:lnSpc>
                <a:spcPct val="90000"/>
              </a:lnSpc>
              <a:spcBef>
                <a:spcPts val="300"/>
              </a:spcBef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(b)  Enseignement dispensé en LV1, pris en charge conjointement par un enseignant d’une discipline technologique et un enseignant de LV 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2376000" y="1116000"/>
          <a:ext cx="6480000" cy="27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000"/>
                <a:gridCol w="3780000"/>
                <a:gridCol w="720000"/>
                <a:gridCol w="720000"/>
              </a:tblGrid>
              <a:tr h="68400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STI2D-STL-STD2A –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Enseignements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facultatifs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50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fr-FR" sz="1500" baseline="0" dirty="0" smtClean="0">
                          <a:solidFill>
                            <a:schemeClr val="bg1"/>
                          </a:solidFill>
                        </a:rPr>
                        <a:t>(Prévision MEN : mise en œuvre rentrées 2012-2013)</a:t>
                      </a:r>
                    </a:p>
                  </a:txBody>
                  <a:tcPr anchor="ctr"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  <a:tr h="432000">
                <a:tc gridSpan="2">
                  <a:txBody>
                    <a:bodyPr/>
                    <a:lstStyle/>
                    <a:p>
                      <a:pPr algn="l"/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800" b="0" baseline="0" dirty="0" smtClean="0">
                          <a:solidFill>
                            <a:schemeClr val="bg1"/>
                          </a:solidFill>
                        </a:rPr>
                        <a:t>(projets)</a:t>
                      </a:r>
                      <a:endParaRPr lang="fr-FR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élève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Deux au plus,</a:t>
                      </a:r>
                    </a:p>
                    <a:p>
                      <a:pPr algn="ctr"/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 choix parmi : </a:t>
                      </a:r>
                      <a:endParaRPr lang="fr-FR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Éducation physique et sportive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(e)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Arts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 choix parmi : 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arts plastiques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;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cinéma-audiovisuel 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danse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;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musique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;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théâtre </a:t>
                      </a:r>
                      <a:r>
                        <a:rPr lang="fr-FR" sz="160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r>
                        <a:rPr lang="fr-FR" sz="160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histoire des arts</a:t>
                      </a:r>
                      <a:endParaRPr lang="fr-FR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Atelier artistique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FR" dirty="0" smtClean="0">
                          <a:hlinkClick r:id="rId6"/>
                        </a:rPr>
                        <a:t>B.O.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72h/an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hlinkClick r:id="rId7"/>
                        </a:rPr>
                        <a:t>SNES</a:t>
                      </a:r>
                      <a:endParaRPr lang="fr-FR" sz="1600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7" name="ZoneTexte 26"/>
          <p:cNvSpPr txBox="1"/>
          <p:nvPr/>
        </p:nvSpPr>
        <p:spPr>
          <a:xfrm>
            <a:off x="2160000" y="5544000"/>
            <a:ext cx="684000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(e)  Les élèves désirant poursuivre l’enseignement d’exploration d’EPS  de 5h de     </a:t>
            </a:r>
          </a:p>
          <a:p>
            <a:pPr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2</a:t>
            </a:r>
            <a:r>
              <a:rPr lang="fr-FR" sz="1600" baseline="30000" dirty="0" smtClean="0">
                <a:solidFill>
                  <a:schemeClr val="accent1">
                    <a:lumMod val="50000"/>
                  </a:schemeClr>
                </a:solidFill>
              </a:rPr>
              <a:t>nde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bénéficient  de 4h en sus de l’enseignement obligatoire. Ils ne peuvent</a:t>
            </a:r>
          </a:p>
          <a:p>
            <a:pPr>
              <a:lnSpc>
                <a:spcPct val="90000"/>
              </a:lnSpc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pas cumuler cet enseignement avec  un enseignement facultatif d’EPS.</a:t>
            </a:r>
            <a:endParaRPr lang="fr-FR" sz="16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2268000" y="6228000"/>
            <a:ext cx="57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(</a:t>
            </a: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  <a:hlinkClick r:id="rId8" action="ppaction://hlinksldjump"/>
              </a:rPr>
              <a:t>Mode de calcul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9" name="Groupe 38"/>
          <p:cNvGrpSpPr/>
          <p:nvPr/>
        </p:nvGrpSpPr>
        <p:grpSpPr>
          <a:xfrm>
            <a:off x="294447" y="4824000"/>
            <a:ext cx="1787106" cy="1954116"/>
            <a:chOff x="284564" y="4732900"/>
            <a:chExt cx="1787106" cy="1954116"/>
          </a:xfrm>
        </p:grpSpPr>
        <p:cxnSp>
          <p:nvCxnSpPr>
            <p:cNvPr id="41" name="Connecteur droit avec flèche 40"/>
            <p:cNvCxnSpPr/>
            <p:nvPr/>
          </p:nvCxnSpPr>
          <p:spPr>
            <a:xfrm rot="5400000" flipH="1" flipV="1">
              <a:off x="392877" y="49464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 rot="5400000" flipH="1" flipV="1">
              <a:off x="1000100" y="49464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/>
            <p:cNvCxnSpPr/>
            <p:nvPr/>
          </p:nvCxnSpPr>
          <p:spPr>
            <a:xfrm rot="5400000" flipH="1" flipV="1">
              <a:off x="1571604" y="49464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/>
            <p:cNvCxnSpPr/>
            <p:nvPr/>
          </p:nvCxnSpPr>
          <p:spPr>
            <a:xfrm rot="5400000" flipH="1" flipV="1">
              <a:off x="285720" y="60356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 rot="5400000" flipH="1" flipV="1">
              <a:off x="892943" y="60356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/>
            <p:cNvCxnSpPr/>
            <p:nvPr/>
          </p:nvCxnSpPr>
          <p:spPr>
            <a:xfrm rot="5400000" flipH="1" flipV="1">
              <a:off x="1464447" y="60356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1500166" y="50720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9" action="ppaction://hlinksldjump"/>
                </a:rPr>
                <a:t>T</a:t>
              </a:r>
              <a:r>
                <a:rPr lang="fr-FR" sz="1400" b="1" baseline="30000" dirty="0" smtClean="0">
                  <a:hlinkClick r:id="rId9" action="ppaction://hlinksldjump"/>
                </a:rPr>
                <a:t>ale </a:t>
              </a:r>
              <a:r>
                <a:rPr lang="fr-FR" sz="1400" b="1" dirty="0" smtClean="0">
                  <a:hlinkClick r:id="rId9" action="ppaction://hlinksldjump"/>
                </a:rPr>
                <a:t>STD2A</a:t>
              </a:r>
              <a:endParaRPr lang="fr-FR" sz="1400" b="1" dirty="0" smtClean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85688" y="60440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0" action="ppaction://hlinksldjump"/>
                </a:rPr>
                <a:t>1</a:t>
              </a:r>
              <a:r>
                <a:rPr lang="fr-FR" sz="1400" b="1" baseline="30000" dirty="0" smtClean="0">
                  <a:hlinkClick r:id="rId10" action="ppaction://hlinksldjump"/>
                </a:rPr>
                <a:t>ère</a:t>
              </a:r>
              <a:r>
                <a:rPr lang="fr-FR" sz="1400" b="1" dirty="0" smtClean="0">
                  <a:hlinkClick r:id="rId10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928630" y="60440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0" action="ppaction://hlinksldjump"/>
                </a:rPr>
                <a:t>1ère STL</a:t>
              </a:r>
              <a:endParaRPr lang="fr-FR" sz="1400" b="1" dirty="0" smtClean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500134" y="60440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11" action="ppaction://hlinksldjump"/>
                </a:rPr>
                <a:t>1</a:t>
              </a:r>
              <a:r>
                <a:rPr lang="fr-FR" sz="1400" b="1" baseline="30000" dirty="0" smtClean="0">
                  <a:hlinkClick r:id="rId11" action="ppaction://hlinksldjump"/>
                </a:rPr>
                <a:t>ère</a:t>
              </a:r>
              <a:r>
                <a:rPr lang="fr-FR" sz="1400" b="1" dirty="0" smtClean="0">
                  <a:hlinkClick r:id="rId11" action="ppaction://hlinksldjump"/>
                </a:rPr>
                <a:t> STD2A</a:t>
              </a:r>
              <a:endParaRPr lang="fr-FR" sz="1400" b="1" dirty="0" smtClean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84564" y="54709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10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928662" y="50720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2" action="ppaction://hlinksldjump"/>
                </a:rPr>
                <a:t>T</a:t>
              </a:r>
              <a:r>
                <a:rPr lang="fr-FR" sz="1400" b="1" baseline="30000" dirty="0" smtClean="0">
                  <a:hlinkClick r:id="rId12" action="ppaction://hlinksldjump"/>
                </a:rPr>
                <a:t>ale </a:t>
              </a:r>
              <a:r>
                <a:rPr lang="fr-FR" sz="1400" b="1" dirty="0" smtClean="0">
                  <a:hlinkClick r:id="rId12" action="ppaction://hlinksldjump"/>
                </a:rPr>
                <a:t>STL</a:t>
              </a:r>
              <a:endParaRPr lang="fr-FR" sz="1400" b="1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85720" y="50720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12" action="ppaction://hlinksldjump"/>
                </a:rPr>
                <a:t>T</a:t>
              </a:r>
              <a:r>
                <a:rPr lang="fr-FR" sz="1400" b="1" baseline="30000" dirty="0" smtClean="0">
                  <a:hlinkClick r:id="rId12" action="ppaction://hlinksldjump"/>
                </a:rPr>
                <a:t>ale</a:t>
              </a:r>
              <a:r>
                <a:rPr lang="fr-FR" sz="1400" b="1" dirty="0" smtClean="0">
                  <a:hlinkClick r:id="rId12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84564" y="64429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12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</p:grpSp>
      <p:grpSp>
        <p:nvGrpSpPr>
          <p:cNvPr id="49" name="Groupe 48"/>
          <p:cNvGrpSpPr/>
          <p:nvPr/>
        </p:nvGrpSpPr>
        <p:grpSpPr>
          <a:xfrm>
            <a:off x="108000" y="1116000"/>
            <a:ext cx="2160000" cy="3258000"/>
            <a:chOff x="108000" y="1206000"/>
            <a:chExt cx="2160000" cy="3258000"/>
          </a:xfrm>
        </p:grpSpPr>
        <p:grpSp>
          <p:nvGrpSpPr>
            <p:cNvPr id="48" name="Groupe 47"/>
            <p:cNvGrpSpPr/>
            <p:nvPr/>
          </p:nvGrpSpPr>
          <p:grpSpPr>
            <a:xfrm>
              <a:off x="108000" y="1206000"/>
              <a:ext cx="2160000" cy="2232000"/>
              <a:chOff x="108000" y="1206000"/>
              <a:chExt cx="2160000" cy="2232000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108000" y="1206000"/>
                <a:ext cx="2160000" cy="223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fr-FR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Séries STI2D et STL</a:t>
                </a:r>
              </a:p>
              <a:p>
                <a:pPr algn="ctr">
                  <a:lnSpc>
                    <a:spcPct val="80000"/>
                  </a:lnSpc>
                  <a:spcBef>
                    <a:spcPts val="400"/>
                  </a:spcBef>
                </a:pPr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Enseignements communs</a:t>
                </a:r>
              </a:p>
              <a:p>
                <a:pPr algn="ctr"/>
                <a:endParaRPr lang="fr-FR" b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ctr"/>
                <a:endParaRPr lang="fr-FR" sz="1050" b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ctr">
                  <a:lnSpc>
                    <a:spcPct val="80000"/>
                  </a:lnSpc>
                </a:pPr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Enseignements spécifiques</a:t>
                </a:r>
              </a:p>
            </p:txBody>
          </p:sp>
          <p:grpSp>
            <p:nvGrpSpPr>
              <p:cNvPr id="73" name="Groupe 72"/>
              <p:cNvGrpSpPr/>
              <p:nvPr/>
            </p:nvGrpSpPr>
            <p:grpSpPr>
              <a:xfrm>
                <a:off x="144000" y="1764000"/>
                <a:ext cx="2088000" cy="360000"/>
                <a:chOff x="144000" y="2052000"/>
                <a:chExt cx="2088000" cy="360000"/>
              </a:xfrm>
            </p:grpSpPr>
            <p:sp>
              <p:nvSpPr>
                <p:cNvPr id="74" name="Rectangle 73"/>
                <p:cNvSpPr/>
                <p:nvPr/>
              </p:nvSpPr>
              <p:spPr>
                <a:xfrm>
                  <a:off x="144000" y="2052000"/>
                  <a:ext cx="1008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0" action="ppaction://hlinksldjump"/>
                    </a:rPr>
                    <a:t>1</a:t>
                  </a:r>
                  <a:r>
                    <a:rPr lang="fr-FR" sz="1600" b="1" baseline="30000" dirty="0" smtClean="0">
                      <a:hlinkClick r:id="rId10" action="ppaction://hlinksldjump"/>
                    </a:rPr>
                    <a:t>ère</a:t>
                  </a:r>
                  <a:r>
                    <a:rPr lang="fr-FR" sz="1600" b="1" dirty="0" smtClean="0"/>
                    <a:t> </a:t>
                  </a:r>
                  <a:endParaRPr lang="fr-FR" sz="1600" dirty="0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1260000" y="2052000"/>
                  <a:ext cx="972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2" action="ppaction://hlinksldjump"/>
                    </a:rPr>
                    <a:t>T</a:t>
                  </a:r>
                  <a:r>
                    <a:rPr lang="fr-FR" sz="1600" b="1" baseline="30000" dirty="0" smtClean="0">
                      <a:hlinkClick r:id="rId12" action="ppaction://hlinksldjump"/>
                    </a:rPr>
                    <a:t>ale</a:t>
                  </a:r>
                  <a:r>
                    <a:rPr lang="fr-FR" sz="1600" b="1" dirty="0" smtClean="0">
                      <a:hlinkClick r:id="rId12" action="ppaction://hlinksldjump"/>
                    </a:rPr>
                    <a:t> </a:t>
                  </a:r>
                  <a:endParaRPr lang="fr-FR" sz="1600" dirty="0"/>
                </a:p>
              </p:txBody>
            </p:sp>
          </p:grpSp>
          <p:grpSp>
            <p:nvGrpSpPr>
              <p:cNvPr id="76" name="Groupe 75"/>
              <p:cNvGrpSpPr/>
              <p:nvPr/>
            </p:nvGrpSpPr>
            <p:grpSpPr>
              <a:xfrm>
                <a:off x="144000" y="2556000"/>
                <a:ext cx="2088000" cy="810000"/>
                <a:chOff x="144000" y="3114000"/>
                <a:chExt cx="2088000" cy="810000"/>
              </a:xfrm>
            </p:grpSpPr>
            <p:sp>
              <p:nvSpPr>
                <p:cNvPr id="77" name="Rectangle 76"/>
                <p:cNvSpPr/>
                <p:nvPr/>
              </p:nvSpPr>
              <p:spPr>
                <a:xfrm>
                  <a:off x="144000" y="3114000"/>
                  <a:ext cx="1008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3" action="ppaction://hlinksldjump"/>
                    </a:rPr>
                    <a:t>1</a:t>
                  </a:r>
                  <a:r>
                    <a:rPr lang="fr-FR" sz="1600" b="1" baseline="30000" dirty="0" smtClean="0">
                      <a:hlinkClick r:id="rId13" action="ppaction://hlinksldjump"/>
                    </a:rPr>
                    <a:t>ère</a:t>
                  </a:r>
                  <a:r>
                    <a:rPr lang="fr-FR" sz="1600" b="1" dirty="0" smtClean="0">
                      <a:hlinkClick r:id="rId13" action="ppaction://hlinksldjump"/>
                    </a:rPr>
                    <a:t> STI2D </a:t>
                  </a:r>
                  <a:endParaRPr lang="fr-FR" sz="1600" dirty="0"/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144000" y="3564000"/>
                  <a:ext cx="1008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4" action="ppaction://hlinksldjump"/>
                    </a:rPr>
                    <a:t>1</a:t>
                  </a:r>
                  <a:r>
                    <a:rPr lang="fr-FR" sz="1600" b="1" baseline="30000" dirty="0" smtClean="0">
                      <a:hlinkClick r:id="rId14" action="ppaction://hlinksldjump"/>
                    </a:rPr>
                    <a:t>ère </a:t>
                  </a:r>
                  <a:r>
                    <a:rPr lang="fr-FR" sz="1600" b="1" dirty="0" smtClean="0">
                      <a:hlinkClick r:id="rId14" action="ppaction://hlinksldjump"/>
                    </a:rPr>
                    <a:t>STL </a:t>
                  </a:r>
                  <a:endParaRPr lang="fr-FR" sz="1600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1260000" y="3114000"/>
                  <a:ext cx="972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5" action="ppaction://hlinksldjump"/>
                    </a:rPr>
                    <a:t>T</a:t>
                  </a:r>
                  <a:r>
                    <a:rPr lang="fr-FR" sz="1600" b="1" baseline="30000" dirty="0" smtClean="0">
                      <a:hlinkClick r:id="rId15" action="ppaction://hlinksldjump"/>
                    </a:rPr>
                    <a:t>ale </a:t>
                  </a:r>
                  <a:r>
                    <a:rPr lang="fr-FR" sz="1600" b="1" dirty="0" smtClean="0">
                      <a:hlinkClick r:id="rId15" action="ppaction://hlinksldjump"/>
                    </a:rPr>
                    <a:t>STI2D</a:t>
                  </a:r>
                  <a:r>
                    <a:rPr lang="fr-FR" sz="1600" b="1" dirty="0" smtClean="0"/>
                    <a:t> </a:t>
                  </a:r>
                  <a:endParaRPr lang="fr-FR" sz="1600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1260000" y="3564000"/>
                  <a:ext cx="972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6" action="ppaction://hlinksldjump"/>
                    </a:rPr>
                    <a:t>T</a:t>
                  </a:r>
                  <a:r>
                    <a:rPr lang="fr-FR" sz="1600" b="1" baseline="30000" dirty="0" smtClean="0">
                      <a:hlinkClick r:id="rId16" action="ppaction://hlinksldjump"/>
                    </a:rPr>
                    <a:t>ale </a:t>
                  </a:r>
                  <a:r>
                    <a:rPr lang="fr-FR" sz="1600" b="1" dirty="0" smtClean="0">
                      <a:hlinkClick r:id="rId16" action="ppaction://hlinksldjump"/>
                    </a:rPr>
                    <a:t>STL</a:t>
                  </a:r>
                  <a:r>
                    <a:rPr lang="fr-FR" sz="1600" b="1" dirty="0" smtClean="0"/>
                    <a:t> </a:t>
                  </a:r>
                  <a:endParaRPr lang="fr-FR" sz="1600" dirty="0"/>
                </a:p>
              </p:txBody>
            </p:sp>
          </p:grpSp>
        </p:grpSp>
        <p:grpSp>
          <p:nvGrpSpPr>
            <p:cNvPr id="81" name="Groupe 80"/>
            <p:cNvGrpSpPr/>
            <p:nvPr/>
          </p:nvGrpSpPr>
          <p:grpSpPr>
            <a:xfrm>
              <a:off x="108000" y="3528000"/>
              <a:ext cx="2160000" cy="936000"/>
              <a:chOff x="108000" y="4140000"/>
              <a:chExt cx="2160000" cy="936000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108000" y="4140000"/>
                <a:ext cx="2160000" cy="936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fr-FR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Série STD2A</a:t>
                </a:r>
              </a:p>
              <a:p>
                <a:pPr algn="ctr"/>
                <a:endParaRPr lang="fr-FR" b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144000" y="4482000"/>
                <a:ext cx="1008000" cy="54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600" b="1" dirty="0" smtClean="0">
                    <a:hlinkClick r:id="rId11" action="ppaction://hlinksldjump"/>
                  </a:rPr>
                  <a:t>1</a:t>
                </a:r>
                <a:r>
                  <a:rPr lang="fr-FR" sz="1600" b="1" baseline="30000" dirty="0" smtClean="0">
                    <a:hlinkClick r:id="rId11" action="ppaction://hlinksldjump"/>
                  </a:rPr>
                  <a:t>ère</a:t>
                </a:r>
                <a:r>
                  <a:rPr lang="fr-FR" sz="1600" b="1" dirty="0" smtClean="0">
                    <a:hlinkClick r:id="rId11" action="ppaction://hlinksldjump"/>
                  </a:rPr>
                  <a:t> STD2A </a:t>
                </a:r>
                <a:endParaRPr lang="fr-FR" sz="1600" dirty="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260000" y="4482000"/>
                <a:ext cx="972000" cy="54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600" b="1" dirty="0" smtClean="0">
                    <a:hlinkClick r:id="rId17" action="ppaction://hlinksldjump"/>
                  </a:rPr>
                  <a:t>T</a:t>
                </a:r>
                <a:r>
                  <a:rPr lang="fr-FR" sz="1600" b="1" baseline="30000" dirty="0" smtClean="0">
                    <a:hlinkClick r:id="rId17" action="ppaction://hlinksldjump"/>
                  </a:rPr>
                  <a:t>ale </a:t>
                </a:r>
                <a:r>
                  <a:rPr lang="fr-FR" sz="1600" b="1" dirty="0" smtClean="0">
                    <a:hlinkClick r:id="rId17" action="ppaction://hlinksldjump"/>
                  </a:rPr>
                  <a:t>STD2A </a:t>
                </a:r>
                <a:endParaRPr lang="fr-FR" sz="1600" dirty="0"/>
              </a:p>
            </p:txBody>
          </p:sp>
        </p:grpSp>
      </p:grpSp>
      <p:sp>
        <p:nvSpPr>
          <p:cNvPr id="85" name="Rectangle à coins arrondis 84"/>
          <p:cNvSpPr/>
          <p:nvPr/>
        </p:nvSpPr>
        <p:spPr>
          <a:xfrm>
            <a:off x="331200" y="4536000"/>
            <a:ext cx="1713600" cy="252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47" name="ZoneTexte 46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STI2D, STL et STD2A – Enseignements facultatifs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51" name="Bouton d'action : Accueil 50">
              <a:hlinkClick r:id="rId18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2" name="Bouton d'action : Précédent 51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" name="Bouton d'action : Suivant 52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55" name="Bouton d'action : Personnalisé 54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32" name="Tableau 31"/>
          <p:cNvGraphicFramePr>
            <a:graphicFrameLocks noGrp="1"/>
          </p:cNvGraphicFramePr>
          <p:nvPr/>
        </p:nvGraphicFramePr>
        <p:xfrm>
          <a:off x="2376000" y="4356000"/>
          <a:ext cx="6480000" cy="1839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4800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LV1</a:t>
                      </a:r>
                      <a:r>
                        <a:rPr lang="fr-FR" sz="2400" baseline="0" dirty="0" smtClean="0"/>
                        <a:t> –</a:t>
                      </a:r>
                      <a:r>
                        <a:rPr lang="fr-FR" sz="2400" dirty="0" smtClean="0"/>
                        <a:t> LV2</a:t>
                      </a:r>
                      <a:r>
                        <a:rPr lang="fr-FR" sz="2400" baseline="0" dirty="0" smtClean="0"/>
                        <a:t> : </a:t>
                      </a:r>
                      <a:r>
                        <a:rPr lang="fr-FR" sz="1700" dirty="0" smtClean="0"/>
                        <a:t>par dérogation, de la rentrée 2011 à la rentrée 2015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smtClean="0"/>
                        <a:t>(arrêtés du 27 mai 2010 : </a:t>
                      </a:r>
                      <a:r>
                        <a:rPr lang="fr-FR" sz="1600" b="1" dirty="0" smtClean="0">
                          <a:hlinkClick r:id="rId3"/>
                        </a:rPr>
                        <a:t>STI2D – STL (article11)</a:t>
                      </a:r>
                      <a:r>
                        <a:rPr lang="fr-FR" sz="1600" b="0" dirty="0" smtClean="0"/>
                        <a:t> ; </a:t>
                      </a:r>
                      <a:r>
                        <a:rPr lang="fr-FR" sz="1600" b="1" dirty="0" smtClean="0">
                          <a:hlinkClick r:id="rId4"/>
                        </a:rPr>
                        <a:t>STD2A (article 9)</a:t>
                      </a:r>
                      <a:endParaRPr lang="fr-FR" sz="1600" b="0" dirty="0" smtClean="0"/>
                    </a:p>
                  </a:txBody>
                  <a:tcPr>
                    <a:solidFill>
                      <a:srgbClr val="FF5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08000" indent="-108000">
                        <a:buFont typeface="Arial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LV1 : L’horaire élève </a:t>
                      </a:r>
                      <a:r>
                        <a:rPr lang="fr-FR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(…) 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est compris entre 2 et 3 heures</a:t>
                      </a:r>
                    </a:p>
                    <a:p>
                      <a:pPr marL="108000" indent="-108000">
                        <a:buFont typeface="Arial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LV2 : l’enseignement</a:t>
                      </a:r>
                      <a:r>
                        <a:rPr lang="fr-FR" sz="16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peut être dispensé à titre obligatoire ou facultatif</a:t>
                      </a:r>
                      <a:r>
                        <a:rPr lang="fr-FR" sz="16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(Dans les 2 cas), 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il est évalué à l’examen comme un enseignement facultatif </a:t>
                      </a:r>
                    </a:p>
                    <a:p>
                      <a:pPr marL="108000" indent="-108000">
                        <a:buFont typeface="Arial" pitchFamily="34" charset="0"/>
                        <a:buChar char="•"/>
                      </a:pPr>
                      <a:r>
                        <a:rPr lang="fr-FR" sz="16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LV1 – LV2 : L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 dotation horaire par division est égale à 3 heures </a:t>
                      </a:r>
                      <a:r>
                        <a:rPr lang="fr-FR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(…)</a:t>
                      </a:r>
                      <a:endParaRPr lang="fr-FR" sz="16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000" marR="18000" marT="36000" marB="36000"/>
                </a:tc>
              </a:tr>
            </a:tbl>
          </a:graphicData>
        </a:graphic>
      </p:graphicFrame>
      <p:graphicFrame>
        <p:nvGraphicFramePr>
          <p:cNvPr id="30" name="Tableau 29"/>
          <p:cNvGraphicFramePr>
            <a:graphicFrameLocks noGrp="1"/>
          </p:cNvGraphicFramePr>
          <p:nvPr/>
        </p:nvGraphicFramePr>
        <p:xfrm>
          <a:off x="2376000" y="1116000"/>
          <a:ext cx="6480000" cy="305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Enseignements en groupes à effectif réduit</a:t>
                      </a:r>
                      <a:r>
                        <a:rPr lang="fr-FR" dirty="0" smtClean="0"/>
                        <a:t> </a:t>
                      </a:r>
                    </a:p>
                    <a:p>
                      <a:pPr algn="ctr"/>
                      <a:r>
                        <a:rPr lang="fr-FR" sz="1600" b="0" dirty="0" smtClean="0"/>
                        <a:t>(arrêtés du 27 mai 2010 </a:t>
                      </a:r>
                      <a:r>
                        <a:rPr lang="fr-FR" sz="1600" b="1" dirty="0" smtClean="0"/>
                        <a:t>: </a:t>
                      </a:r>
                      <a:r>
                        <a:rPr lang="fr-FR" sz="1600" b="1" dirty="0" smtClean="0">
                          <a:hlinkClick r:id="rId3"/>
                        </a:rPr>
                        <a:t>STI2D – STL (article 8)</a:t>
                      </a:r>
                      <a:r>
                        <a:rPr lang="fr-FR" sz="1600" b="1" baseline="0" dirty="0" smtClean="0"/>
                        <a:t> </a:t>
                      </a:r>
                      <a:r>
                        <a:rPr lang="fr-FR" sz="1600" b="0" dirty="0" smtClean="0"/>
                        <a:t>; </a:t>
                      </a:r>
                      <a:r>
                        <a:rPr lang="fr-FR" sz="1600" b="1" dirty="0" smtClean="0">
                          <a:hlinkClick r:id="rId4"/>
                        </a:rPr>
                        <a:t>STD2A (article 6)</a:t>
                      </a:r>
                      <a:endParaRPr lang="fr-FR" sz="1600" b="0" dirty="0"/>
                    </a:p>
                  </a:txBody>
                  <a:tcPr>
                    <a:solidFill>
                      <a:srgbClr val="7CA1C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Une enveloppe horaire est laissée à la disposition des établissements (…)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Son volume est arrêté par les recteurs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en divisant le nombre</a:t>
                      </a:r>
                      <a:r>
                        <a:rPr lang="fr-FR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d’élèves </a:t>
                      </a:r>
                      <a:r>
                        <a:rPr lang="fr-FR" sz="16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prévus</a:t>
                      </a:r>
                      <a:r>
                        <a:rPr lang="fr-FR" sz="14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(…)</a:t>
                      </a:r>
                      <a:r>
                        <a:rPr lang="fr-FR" sz="16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à la rentrée scolaire dans les classes de 1</a:t>
                      </a:r>
                      <a:r>
                        <a:rPr lang="fr-FR" sz="1600" b="0" kern="12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ère</a:t>
                      </a:r>
                      <a:r>
                        <a:rPr lang="fr-FR" sz="16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et T</a:t>
                      </a:r>
                      <a:r>
                        <a:rPr lang="fr-FR" sz="1600" b="0" kern="1200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ale</a:t>
                      </a:r>
                      <a:r>
                        <a:rPr lang="fr-FR" sz="1600" b="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des séries STI2D et STL</a:t>
                      </a:r>
                      <a:r>
                        <a:rPr lang="fr-FR" sz="1600" b="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fr-FR" sz="1600" b="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ou STD2A –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par 29 et en le multipliant par 16 (heures)</a:t>
                      </a:r>
                      <a:r>
                        <a:rPr lang="fr-FR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fr-FR" sz="1600" b="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ou par </a:t>
                      </a:r>
                      <a:r>
                        <a:rPr lang="fr-FR" sz="1600" b="1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18 </a:t>
                      </a:r>
                      <a:r>
                        <a:rPr lang="fr-FR" sz="1600" b="0" i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dans le cas des STD2A –</a:t>
                      </a:r>
                      <a:r>
                        <a:rPr lang="fr-FR" sz="1600" b="0" i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puis en arrondissant (…) à l’entier supérieur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L’enveloppe peut être abondée, fonction des spécificités pédagogiques </a:t>
                      </a:r>
                      <a:r>
                        <a:rPr lang="fr-FR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(…)</a:t>
                      </a:r>
                      <a:endParaRPr lang="fr-FR" sz="16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Son utilisation fait l’objet d’une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consultation du conseil pédagogique</a:t>
                      </a:r>
                      <a:endParaRPr lang="fr-FR" sz="16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Le projet de répartition </a:t>
                      </a:r>
                      <a:r>
                        <a:rPr lang="fr-FR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(…)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tient compte des normes de sécurité et des activités impliquant l’utilisation des salles spécialement équipées </a:t>
                      </a:r>
                      <a:r>
                        <a:rPr lang="fr-FR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(…)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18000" marT="36000" marB="36000"/>
                </a:tc>
              </a:tr>
            </a:tbl>
          </a:graphicData>
        </a:graphic>
      </p:graphicFrame>
      <p:grpSp>
        <p:nvGrpSpPr>
          <p:cNvPr id="51" name="Groupe 50"/>
          <p:cNvGrpSpPr/>
          <p:nvPr/>
        </p:nvGrpSpPr>
        <p:grpSpPr>
          <a:xfrm>
            <a:off x="294447" y="4824000"/>
            <a:ext cx="1787106" cy="1954116"/>
            <a:chOff x="284564" y="4732900"/>
            <a:chExt cx="1787106" cy="1954116"/>
          </a:xfrm>
        </p:grpSpPr>
        <p:cxnSp>
          <p:nvCxnSpPr>
            <p:cNvPr id="52" name="Connecteur droit avec flèche 51"/>
            <p:cNvCxnSpPr/>
            <p:nvPr/>
          </p:nvCxnSpPr>
          <p:spPr>
            <a:xfrm rot="5400000" flipH="1" flipV="1">
              <a:off x="392877" y="49464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avec flèche 52"/>
            <p:cNvCxnSpPr/>
            <p:nvPr/>
          </p:nvCxnSpPr>
          <p:spPr>
            <a:xfrm rot="5400000" flipH="1" flipV="1">
              <a:off x="1000100" y="49464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 rot="5400000" flipH="1" flipV="1">
              <a:off x="1571604" y="49464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 rot="5400000" flipH="1" flipV="1">
              <a:off x="285720" y="60356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 rot="5400000" flipH="1" flipV="1">
              <a:off x="892943" y="60356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avec flèche 56"/>
            <p:cNvCxnSpPr/>
            <p:nvPr/>
          </p:nvCxnSpPr>
          <p:spPr>
            <a:xfrm rot="5400000" flipH="1" flipV="1">
              <a:off x="1464447" y="60356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1500166" y="50720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5" action="ppaction://hlinksldjump"/>
                </a:rPr>
                <a:t>T</a:t>
              </a:r>
              <a:r>
                <a:rPr lang="fr-FR" sz="1400" b="1" baseline="30000" dirty="0" smtClean="0">
                  <a:hlinkClick r:id="rId5" action="ppaction://hlinksldjump"/>
                </a:rPr>
                <a:t>ale </a:t>
              </a:r>
              <a:r>
                <a:rPr lang="fr-FR" sz="1400" b="1" dirty="0" smtClean="0">
                  <a:hlinkClick r:id="rId5" action="ppaction://hlinksldjump"/>
                </a:rPr>
                <a:t>STD2A</a:t>
              </a:r>
              <a:endParaRPr lang="fr-FR" sz="1400" b="1" dirty="0" smtClean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85688" y="60440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6" action="ppaction://hlinksldjump"/>
                </a:rPr>
                <a:t>1</a:t>
              </a:r>
              <a:r>
                <a:rPr lang="fr-FR" sz="1400" b="1" baseline="30000" dirty="0" smtClean="0">
                  <a:hlinkClick r:id="rId6" action="ppaction://hlinksldjump"/>
                </a:rPr>
                <a:t>ère</a:t>
              </a:r>
              <a:r>
                <a:rPr lang="fr-FR" sz="1400" b="1" dirty="0" smtClean="0">
                  <a:hlinkClick r:id="rId6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928630" y="60440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6" action="ppaction://hlinksldjump"/>
                </a:rPr>
                <a:t>1ère STL</a:t>
              </a:r>
              <a:endParaRPr lang="fr-FR" sz="1400" b="1" dirty="0" smtClean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500134" y="60440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hlinkClick r:id="rId7" action="ppaction://hlinksldjump"/>
                </a:rPr>
                <a:t>1</a:t>
              </a:r>
              <a:r>
                <a:rPr lang="fr-FR" sz="1400" b="1" baseline="30000" dirty="0" smtClean="0">
                  <a:hlinkClick r:id="rId7" action="ppaction://hlinksldjump"/>
                </a:rPr>
                <a:t>ère</a:t>
              </a:r>
              <a:r>
                <a:rPr lang="fr-FR" sz="1400" b="1" dirty="0" smtClean="0">
                  <a:hlinkClick r:id="rId7" action="ppaction://hlinksldjump"/>
                </a:rPr>
                <a:t> STD2A</a:t>
              </a:r>
              <a:endParaRPr lang="fr-FR" sz="1400" b="1" dirty="0" smtClean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84564" y="54709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6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928662" y="5072074"/>
              <a:ext cx="571504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8" action="ppaction://hlinksldjump"/>
                </a:rPr>
                <a:t>T</a:t>
              </a:r>
              <a:r>
                <a:rPr lang="fr-FR" sz="1400" b="1" baseline="30000" dirty="0" smtClean="0">
                  <a:hlinkClick r:id="rId8" action="ppaction://hlinksldjump"/>
                </a:rPr>
                <a:t>ale </a:t>
              </a:r>
              <a:r>
                <a:rPr lang="fr-FR" sz="1400" b="1" dirty="0" smtClean="0">
                  <a:hlinkClick r:id="rId8" action="ppaction://hlinksldjump"/>
                </a:rPr>
                <a:t>STL</a:t>
              </a:r>
              <a:endParaRPr lang="fr-FR" sz="1400" b="1" dirty="0" smtClean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85720" y="5072074"/>
              <a:ext cx="642942" cy="396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fr-FR" sz="1400" b="1" dirty="0" smtClean="0">
                  <a:hlinkClick r:id="rId8" action="ppaction://hlinksldjump"/>
                </a:rPr>
                <a:t>T</a:t>
              </a:r>
              <a:r>
                <a:rPr lang="fr-FR" sz="1400" b="1" baseline="30000" dirty="0" smtClean="0">
                  <a:hlinkClick r:id="rId8" action="ppaction://hlinksldjump"/>
                </a:rPr>
                <a:t>ale</a:t>
              </a:r>
              <a:r>
                <a:rPr lang="fr-FR" sz="1400" b="1" dirty="0" smtClean="0">
                  <a:hlinkClick r:id="rId8" action="ppaction://hlinksldjump"/>
                </a:rPr>
                <a:t> STI2D</a:t>
              </a:r>
              <a:endParaRPr lang="fr-FR" sz="1400" b="1" dirty="0" smtClean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84564" y="6442900"/>
              <a:ext cx="1209600" cy="241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tIns="108000" rIns="36000" rtlCol="0" anchor="ctr"/>
            <a:lstStyle/>
            <a:p>
              <a:pPr algn="ctr">
                <a:lnSpc>
                  <a:spcPct val="50000"/>
                </a:lnSpc>
              </a:pPr>
              <a:r>
                <a:rPr lang="fr-FR" sz="1400" b="1" dirty="0" smtClean="0">
                  <a:hlinkClick r:id="rId8" action="ppaction://hlinksldjump"/>
                </a:rPr>
                <a:t>Tronc commun</a:t>
              </a:r>
              <a:endParaRPr lang="fr-FR" sz="1400" b="1" baseline="30000" dirty="0" smtClean="0"/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108000" y="1116000"/>
            <a:ext cx="2160000" cy="3258000"/>
            <a:chOff x="108000" y="1206000"/>
            <a:chExt cx="2160000" cy="3258000"/>
          </a:xfrm>
        </p:grpSpPr>
        <p:grpSp>
          <p:nvGrpSpPr>
            <p:cNvPr id="40" name="Groupe 39"/>
            <p:cNvGrpSpPr/>
            <p:nvPr/>
          </p:nvGrpSpPr>
          <p:grpSpPr>
            <a:xfrm>
              <a:off x="108000" y="1206000"/>
              <a:ext cx="2160000" cy="2232000"/>
              <a:chOff x="108000" y="1206000"/>
              <a:chExt cx="2160000" cy="2232000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108000" y="1206000"/>
                <a:ext cx="2160000" cy="2232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t"/>
              <a:lstStyle/>
              <a:p>
                <a:pPr algn="ctr"/>
                <a:r>
                  <a:rPr lang="fr-FR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Séries STI2D et STL</a:t>
                </a:r>
              </a:p>
              <a:p>
                <a:pPr algn="ctr">
                  <a:lnSpc>
                    <a:spcPct val="80000"/>
                  </a:lnSpc>
                  <a:spcBef>
                    <a:spcPts val="400"/>
                  </a:spcBef>
                </a:pPr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Enseignements communs</a:t>
                </a:r>
              </a:p>
              <a:p>
                <a:pPr algn="ctr"/>
                <a:endParaRPr lang="fr-FR" b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ctr"/>
                <a:endParaRPr lang="fr-FR" sz="1050" b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algn="ctr">
                  <a:lnSpc>
                    <a:spcPct val="80000"/>
                  </a:lnSpc>
                </a:pPr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Enseignements spécifiques</a:t>
                </a:r>
              </a:p>
            </p:txBody>
          </p:sp>
          <p:grpSp>
            <p:nvGrpSpPr>
              <p:cNvPr id="68" name="Groupe 67"/>
              <p:cNvGrpSpPr/>
              <p:nvPr/>
            </p:nvGrpSpPr>
            <p:grpSpPr>
              <a:xfrm>
                <a:off x="144000" y="1764000"/>
                <a:ext cx="2088000" cy="360000"/>
                <a:chOff x="144000" y="2052000"/>
                <a:chExt cx="2088000" cy="360000"/>
              </a:xfrm>
            </p:grpSpPr>
            <p:sp>
              <p:nvSpPr>
                <p:cNvPr id="69" name="Rectangle 68"/>
                <p:cNvSpPr/>
                <p:nvPr/>
              </p:nvSpPr>
              <p:spPr>
                <a:xfrm>
                  <a:off x="144000" y="2052000"/>
                  <a:ext cx="1008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6" action="ppaction://hlinksldjump"/>
                    </a:rPr>
                    <a:t>1</a:t>
                  </a:r>
                  <a:r>
                    <a:rPr lang="fr-FR" sz="1600" b="1" baseline="30000" dirty="0" smtClean="0">
                      <a:hlinkClick r:id="rId6" action="ppaction://hlinksldjump"/>
                    </a:rPr>
                    <a:t>ère</a:t>
                  </a:r>
                  <a:r>
                    <a:rPr lang="fr-FR" sz="1600" b="1" dirty="0" smtClean="0"/>
                    <a:t> </a:t>
                  </a:r>
                  <a:endParaRPr lang="fr-FR" sz="1600" dirty="0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1260000" y="2052000"/>
                  <a:ext cx="972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8" action="ppaction://hlinksldjump"/>
                    </a:rPr>
                    <a:t>T</a:t>
                  </a:r>
                  <a:r>
                    <a:rPr lang="fr-FR" sz="1600" b="1" baseline="30000" dirty="0" smtClean="0">
                      <a:hlinkClick r:id="rId8" action="ppaction://hlinksldjump"/>
                    </a:rPr>
                    <a:t>ale</a:t>
                  </a:r>
                  <a:r>
                    <a:rPr lang="fr-FR" sz="1600" b="1" dirty="0" smtClean="0">
                      <a:hlinkClick r:id="rId8" action="ppaction://hlinksldjump"/>
                    </a:rPr>
                    <a:t> </a:t>
                  </a:r>
                  <a:endParaRPr lang="fr-FR" sz="1600" dirty="0"/>
                </a:p>
              </p:txBody>
            </p:sp>
          </p:grpSp>
          <p:grpSp>
            <p:nvGrpSpPr>
              <p:cNvPr id="71" name="Groupe 70"/>
              <p:cNvGrpSpPr/>
              <p:nvPr/>
            </p:nvGrpSpPr>
            <p:grpSpPr>
              <a:xfrm>
                <a:off x="144000" y="2556000"/>
                <a:ext cx="2088000" cy="810000"/>
                <a:chOff x="144000" y="3114000"/>
                <a:chExt cx="2088000" cy="810000"/>
              </a:xfrm>
            </p:grpSpPr>
            <p:sp>
              <p:nvSpPr>
                <p:cNvPr id="72" name="Rectangle 71"/>
                <p:cNvSpPr/>
                <p:nvPr/>
              </p:nvSpPr>
              <p:spPr>
                <a:xfrm>
                  <a:off x="144000" y="3114000"/>
                  <a:ext cx="1008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9" action="ppaction://hlinksldjump"/>
                    </a:rPr>
                    <a:t>1</a:t>
                  </a:r>
                  <a:r>
                    <a:rPr lang="fr-FR" sz="1600" b="1" baseline="30000" dirty="0" smtClean="0">
                      <a:hlinkClick r:id="rId9" action="ppaction://hlinksldjump"/>
                    </a:rPr>
                    <a:t>ère</a:t>
                  </a:r>
                  <a:r>
                    <a:rPr lang="fr-FR" sz="1600" b="1" dirty="0" smtClean="0">
                      <a:hlinkClick r:id="rId9" action="ppaction://hlinksldjump"/>
                    </a:rPr>
                    <a:t> STI2D </a:t>
                  </a:r>
                  <a:endParaRPr lang="fr-FR" sz="1600" dirty="0"/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144000" y="3564000"/>
                  <a:ext cx="1008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0" action="ppaction://hlinksldjump"/>
                    </a:rPr>
                    <a:t>1</a:t>
                  </a:r>
                  <a:r>
                    <a:rPr lang="fr-FR" sz="1600" b="1" baseline="30000" dirty="0" smtClean="0">
                      <a:hlinkClick r:id="rId10" action="ppaction://hlinksldjump"/>
                    </a:rPr>
                    <a:t>ère </a:t>
                  </a:r>
                  <a:r>
                    <a:rPr lang="fr-FR" sz="1600" b="1" dirty="0" smtClean="0">
                      <a:hlinkClick r:id="rId10" action="ppaction://hlinksldjump"/>
                    </a:rPr>
                    <a:t>STL </a:t>
                  </a:r>
                  <a:endParaRPr lang="fr-FR" sz="1600" dirty="0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1260000" y="3114000"/>
                  <a:ext cx="972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1" action="ppaction://hlinksldjump"/>
                    </a:rPr>
                    <a:t>T</a:t>
                  </a:r>
                  <a:r>
                    <a:rPr lang="fr-FR" sz="1600" b="1" baseline="30000" dirty="0" smtClean="0">
                      <a:hlinkClick r:id="rId11" action="ppaction://hlinksldjump"/>
                    </a:rPr>
                    <a:t>ale </a:t>
                  </a:r>
                  <a:r>
                    <a:rPr lang="fr-FR" sz="1600" b="1" dirty="0" smtClean="0">
                      <a:hlinkClick r:id="rId11" action="ppaction://hlinksldjump"/>
                    </a:rPr>
                    <a:t>STI2D</a:t>
                  </a:r>
                  <a:r>
                    <a:rPr lang="fr-FR" sz="1600" b="1" dirty="0" smtClean="0"/>
                    <a:t> </a:t>
                  </a:r>
                  <a:endParaRPr lang="fr-FR" sz="1600" dirty="0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1260000" y="3564000"/>
                  <a:ext cx="972000" cy="360000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1600" b="1" dirty="0" smtClean="0">
                      <a:hlinkClick r:id="rId12" action="ppaction://hlinksldjump"/>
                    </a:rPr>
                    <a:t>T</a:t>
                  </a:r>
                  <a:r>
                    <a:rPr lang="fr-FR" sz="1600" b="1" baseline="30000" dirty="0" smtClean="0">
                      <a:hlinkClick r:id="rId12" action="ppaction://hlinksldjump"/>
                    </a:rPr>
                    <a:t>ale </a:t>
                  </a:r>
                  <a:r>
                    <a:rPr lang="fr-FR" sz="1600" b="1" dirty="0" smtClean="0">
                      <a:hlinkClick r:id="rId12" action="ppaction://hlinksldjump"/>
                    </a:rPr>
                    <a:t>STL</a:t>
                  </a:r>
                  <a:r>
                    <a:rPr lang="fr-FR" sz="1600" b="1" dirty="0" smtClean="0"/>
                    <a:t> </a:t>
                  </a:r>
                  <a:endParaRPr lang="fr-FR" sz="1600" dirty="0"/>
                </a:p>
              </p:txBody>
            </p:sp>
          </p:grpSp>
        </p:grpSp>
        <p:grpSp>
          <p:nvGrpSpPr>
            <p:cNvPr id="76" name="Groupe 75"/>
            <p:cNvGrpSpPr/>
            <p:nvPr/>
          </p:nvGrpSpPr>
          <p:grpSpPr>
            <a:xfrm>
              <a:off x="108000" y="3528000"/>
              <a:ext cx="2160000" cy="936000"/>
              <a:chOff x="108000" y="4140000"/>
              <a:chExt cx="2160000" cy="936000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108000" y="4140000"/>
                <a:ext cx="2160000" cy="9360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fr-FR" b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Série STD2A</a:t>
                </a:r>
              </a:p>
              <a:p>
                <a:pPr algn="ctr"/>
                <a:endParaRPr lang="fr-FR" b="1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44000" y="4482000"/>
                <a:ext cx="1008000" cy="54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600" b="1" dirty="0" smtClean="0">
                    <a:hlinkClick r:id="rId7" action="ppaction://hlinksldjump"/>
                  </a:rPr>
                  <a:t>1</a:t>
                </a:r>
                <a:r>
                  <a:rPr lang="fr-FR" sz="1600" b="1" baseline="30000" dirty="0" smtClean="0">
                    <a:hlinkClick r:id="rId7" action="ppaction://hlinksldjump"/>
                  </a:rPr>
                  <a:t>ère</a:t>
                </a:r>
                <a:r>
                  <a:rPr lang="fr-FR" sz="1600" b="1" dirty="0" smtClean="0">
                    <a:hlinkClick r:id="rId7" action="ppaction://hlinksldjump"/>
                  </a:rPr>
                  <a:t> STD2A </a:t>
                </a:r>
                <a:endParaRPr lang="fr-FR" sz="1600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260000" y="4482000"/>
                <a:ext cx="972000" cy="540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600" b="1" dirty="0" smtClean="0">
                    <a:hlinkClick r:id="rId13" action="ppaction://hlinksldjump"/>
                  </a:rPr>
                  <a:t>T</a:t>
                </a:r>
                <a:r>
                  <a:rPr lang="fr-FR" sz="1600" b="1" baseline="30000" dirty="0" smtClean="0">
                    <a:hlinkClick r:id="rId13" action="ppaction://hlinksldjump"/>
                  </a:rPr>
                  <a:t>ale </a:t>
                </a:r>
                <a:r>
                  <a:rPr lang="fr-FR" sz="1600" b="1" dirty="0" smtClean="0">
                    <a:hlinkClick r:id="rId13" action="ppaction://hlinksldjump"/>
                  </a:rPr>
                  <a:t>STD2A </a:t>
                </a:r>
                <a:endParaRPr lang="fr-FR" sz="1600" dirty="0"/>
              </a:p>
            </p:txBody>
          </p:sp>
        </p:grpSp>
      </p:grpSp>
      <p:sp>
        <p:nvSpPr>
          <p:cNvPr id="38" name="Rectangle à coins arrondis 37"/>
          <p:cNvSpPr/>
          <p:nvPr/>
        </p:nvSpPr>
        <p:spPr>
          <a:xfrm>
            <a:off x="331200" y="4536000"/>
            <a:ext cx="1713600" cy="252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STI2D, STL et STD2A – Compléments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42" name="Groupe 41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43" name="Bouton d'action : Accueil 42">
              <a:hlinkClick r:id="rId14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" name="Bouton d'action : Précédent 43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5" name="Bouton d'action : Suivant 4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7" name="Bouton d'action : Personnalisé 46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21" name="Tableau 20"/>
          <p:cNvGraphicFramePr>
            <a:graphicFrameLocks noGrp="1"/>
          </p:cNvGraphicFramePr>
          <p:nvPr/>
        </p:nvGraphicFramePr>
        <p:xfrm>
          <a:off x="2376000" y="1116000"/>
          <a:ext cx="6480000" cy="11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Série « Hôtellerie »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de réforme ?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45720" marR="4572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Aucune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information à ce jour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2376000" y="4392000"/>
          <a:ext cx="6480000" cy="1877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Série « Hôtellerie »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Situation actuelle (réforme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1993)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2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Les horaires  :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à voir sur eduscol</a:t>
                      </a:r>
                      <a:endParaRPr lang="fr-FR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2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Les programmes 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:</a:t>
                      </a:r>
                    </a:p>
                    <a:p>
                      <a:pPr marL="10800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itchFamily="34" charset="0"/>
                        <a:buChar char="•"/>
                        <a:tabLst/>
                        <a:defRPr/>
                      </a:pP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Sur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eduscol.fr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(Tous les programmes ne sont pas en ligne)</a:t>
                      </a:r>
                    </a:p>
                    <a:p>
                      <a:pPr marL="10800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itchFamily="34" charset="0"/>
                        <a:buChar char="•"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Sur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snes.edu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(Tous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les programmes)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8" name="Groupe 27"/>
          <p:cNvGrpSpPr/>
          <p:nvPr/>
        </p:nvGrpSpPr>
        <p:grpSpPr>
          <a:xfrm>
            <a:off x="818711" y="3636000"/>
            <a:ext cx="720000" cy="3111174"/>
            <a:chOff x="502266" y="3447016"/>
            <a:chExt cx="720000" cy="3111174"/>
          </a:xfrm>
        </p:grpSpPr>
        <p:cxnSp>
          <p:nvCxnSpPr>
            <p:cNvPr id="12" name="Connecteur droit avec flèche 11"/>
            <p:cNvCxnSpPr/>
            <p:nvPr/>
          </p:nvCxnSpPr>
          <p:spPr>
            <a:xfrm rot="5400000" flipH="1" flipV="1">
              <a:off x="647952" y="3660536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 rot="5400000" flipH="1" flipV="1">
              <a:off x="540795" y="4749809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576514" y="3786190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 </a:t>
              </a:r>
              <a:r>
                <a:rPr lang="fr-FR" sz="1400" b="1" dirty="0" smtClean="0"/>
                <a:t>Hôtel.</a:t>
              </a:r>
              <a:endParaRPr lang="fr-FR" sz="1400" b="1" dirty="0"/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 rot="5400000" flipH="1" flipV="1">
              <a:off x="540795" y="5721809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576514" y="4758190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</a:t>
              </a:r>
              <a:r>
                <a:rPr lang="fr-FR" sz="1400" b="1" dirty="0" smtClean="0"/>
                <a:t> Hôtel.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2266" y="5730190"/>
              <a:ext cx="720000" cy="82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/>
                <a:t>2</a:t>
              </a:r>
              <a:r>
                <a:rPr lang="fr-FR" sz="1600" b="1" baseline="30000" dirty="0" smtClean="0"/>
                <a:t>nde</a:t>
              </a:r>
              <a:r>
                <a:rPr lang="fr-FR" sz="1600" b="1" dirty="0" smtClean="0"/>
                <a:t> </a:t>
              </a:r>
            </a:p>
            <a:p>
              <a:pPr algn="ctr">
                <a:lnSpc>
                  <a:spcPct val="80000"/>
                </a:lnSpc>
              </a:pPr>
              <a:r>
                <a:rPr lang="fr-FR" sz="1600" b="1" dirty="0" smtClean="0"/>
                <a:t>spécif.</a:t>
              </a:r>
            </a:p>
            <a:p>
              <a:pPr algn="ctr"/>
              <a:endParaRPr lang="fr-FR" sz="1200" b="1" dirty="0" smtClean="0"/>
            </a:p>
            <a:p>
              <a:pPr algn="ctr"/>
              <a:endParaRPr lang="fr-FR" sz="1600" b="1" dirty="0" smtClean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1866" y="6228000"/>
              <a:ext cx="640800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Hôtel.</a:t>
              </a:r>
              <a:endParaRPr lang="fr-FR" sz="1400" dirty="0"/>
            </a:p>
          </p:txBody>
        </p:sp>
      </p:grpSp>
      <p:sp>
        <p:nvSpPr>
          <p:cNvPr id="19" name="Rectangle à coins arrondis 18"/>
          <p:cNvSpPr/>
          <p:nvPr/>
        </p:nvSpPr>
        <p:spPr>
          <a:xfrm>
            <a:off x="331200" y="3132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936000" y="0"/>
            <a:ext cx="8208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Hôtellerie » – Seconde spécifique, première, terminale</a:t>
            </a:r>
            <a:endParaRPr lang="fr-FR" sz="2000" b="1" baseline="30000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7" name="Groupe 26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9" name="Bouton d'action : Accueil 28">
              <a:hlinkClick r:id="rId6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" name="Bouton d'action : Précédent 29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Bouton d'action : Suivant 30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3" name="Bouton d'action : Personnalisé 32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34" name="Tableau 33"/>
          <p:cNvGraphicFramePr>
            <a:graphicFrameLocks noGrp="1"/>
          </p:cNvGraphicFramePr>
          <p:nvPr/>
        </p:nvGraphicFramePr>
        <p:xfrm>
          <a:off x="2376000" y="2412000"/>
          <a:ext cx="6480000" cy="18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Série « Hôtellerie »: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Programmes modifiés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(A partir de la rentrée 2011 – sauf Français rentrée 2012)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Horaire</a:t>
                      </a:r>
                    </a:p>
                    <a:p>
                      <a:pPr algn="ctr"/>
                      <a:r>
                        <a:rPr lang="fr-FR" sz="1600" dirty="0" smtClean="0"/>
                        <a:t>élève</a:t>
                      </a:r>
                      <a:endParaRPr lang="fr-FR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Français (projet)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(1</a:t>
                      </a:r>
                      <a:r>
                        <a:rPr lang="fr-FR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ère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toutes séries technologiques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SNES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9"/>
                        </a:rPr>
                        <a:t>Langues vivantes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idem séries générales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sz="18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Arts</a:t>
                      </a:r>
                      <a:r>
                        <a:rPr lang="fr-FR" sz="16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(option facultative) – idem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séries générales et techno.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21" name="Tableau 20"/>
          <p:cNvGraphicFramePr>
            <a:graphicFrameLocks noGrp="1"/>
          </p:cNvGraphicFramePr>
          <p:nvPr/>
        </p:nvGraphicFramePr>
        <p:xfrm>
          <a:off x="2376000" y="1116000"/>
          <a:ext cx="6480000" cy="11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Série « TMD »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de réforme ?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/>
                    </a:p>
                  </a:txBody>
                  <a:tcPr marL="45720" marR="4572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Aucune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information à ce jour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2376000" y="4392000"/>
          <a:ext cx="6480000" cy="173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000"/>
              </a:tblGrid>
              <a:tr h="656124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Série « TMD »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Situation actuelle (réforme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1993)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14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Les horaires  : </a:t>
                      </a:r>
                      <a:r>
                        <a:rPr lang="fr-FR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sur</a:t>
                      </a: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snes.edu</a:t>
                      </a:r>
                      <a:endParaRPr lang="fr-FR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1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Les programmes 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:</a:t>
                      </a:r>
                      <a:r>
                        <a:rPr lang="fr-FR" b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sur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eduscol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(Tous les programmes ne sont pas en ligne)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8" name="Groupe 27"/>
          <p:cNvGrpSpPr/>
          <p:nvPr/>
        </p:nvGrpSpPr>
        <p:grpSpPr>
          <a:xfrm>
            <a:off x="818711" y="3636000"/>
            <a:ext cx="720000" cy="3111174"/>
            <a:chOff x="502266" y="3447016"/>
            <a:chExt cx="720000" cy="3111174"/>
          </a:xfrm>
          <a:solidFill>
            <a:schemeClr val="accent1">
              <a:lumMod val="40000"/>
              <a:lumOff val="60000"/>
            </a:schemeClr>
          </a:solidFill>
        </p:grpSpPr>
        <p:cxnSp>
          <p:nvCxnSpPr>
            <p:cNvPr id="29" name="Connecteur droit avec flèche 28"/>
            <p:cNvCxnSpPr/>
            <p:nvPr/>
          </p:nvCxnSpPr>
          <p:spPr>
            <a:xfrm rot="5400000" flipH="1" flipV="1">
              <a:off x="647952" y="3660536"/>
              <a:ext cx="428628" cy="1588"/>
            </a:xfrm>
            <a:prstGeom prst="straightConnector1">
              <a:avLst/>
            </a:prstGeom>
            <a:grpFill/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/>
            <p:cNvCxnSpPr/>
            <p:nvPr/>
          </p:nvCxnSpPr>
          <p:spPr>
            <a:xfrm rot="5400000" flipH="1" flipV="1">
              <a:off x="540795" y="4749809"/>
              <a:ext cx="642942" cy="1588"/>
            </a:xfrm>
            <a:prstGeom prst="straightConnector1">
              <a:avLst/>
            </a:prstGeom>
            <a:grpFill/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576514" y="3786190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 </a:t>
              </a:r>
              <a:r>
                <a:rPr lang="fr-FR" sz="1400" b="1" dirty="0" smtClean="0"/>
                <a:t> TMD</a:t>
              </a:r>
              <a:endParaRPr lang="fr-FR" sz="1400" b="1" dirty="0"/>
            </a:p>
          </p:txBody>
        </p:sp>
        <p:cxnSp>
          <p:nvCxnSpPr>
            <p:cNvPr id="32" name="Connecteur droit avec flèche 31"/>
            <p:cNvCxnSpPr/>
            <p:nvPr/>
          </p:nvCxnSpPr>
          <p:spPr>
            <a:xfrm rot="5400000" flipH="1" flipV="1">
              <a:off x="540795" y="5721809"/>
              <a:ext cx="642942" cy="1588"/>
            </a:xfrm>
            <a:prstGeom prst="straightConnector1">
              <a:avLst/>
            </a:prstGeom>
            <a:grpFill/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76514" y="4758190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</a:t>
              </a:r>
              <a:r>
                <a:rPr lang="fr-FR" sz="1400" b="1" dirty="0" smtClean="0"/>
                <a:t> TMD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02266" y="5730190"/>
              <a:ext cx="720000" cy="82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b="1" dirty="0" smtClean="0"/>
                <a:t>2</a:t>
              </a:r>
              <a:r>
                <a:rPr lang="fr-FR" sz="1600" b="1" baseline="30000" dirty="0" smtClean="0"/>
                <a:t>nde</a:t>
              </a:r>
              <a:r>
                <a:rPr lang="fr-FR" sz="1600" b="1" dirty="0" smtClean="0"/>
                <a:t> </a:t>
              </a:r>
            </a:p>
            <a:p>
              <a:pPr algn="ctr">
                <a:lnSpc>
                  <a:spcPct val="80000"/>
                </a:lnSpc>
              </a:pPr>
              <a:r>
                <a:rPr lang="fr-FR" sz="1600" b="1" dirty="0" smtClean="0"/>
                <a:t>spécif.</a:t>
              </a:r>
            </a:p>
            <a:p>
              <a:pPr algn="ctr"/>
              <a:endParaRPr lang="fr-FR" sz="1200" b="1" dirty="0" smtClean="0"/>
            </a:p>
            <a:p>
              <a:pPr algn="ctr"/>
              <a:endParaRPr lang="fr-FR" sz="1600" b="1" dirty="0" smtClean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41866" y="6228000"/>
              <a:ext cx="640800" cy="288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b="1" dirty="0" smtClean="0"/>
                <a:t>TMD</a:t>
              </a:r>
              <a:endParaRPr lang="fr-FR" sz="1400" dirty="0"/>
            </a:p>
          </p:txBody>
        </p:sp>
      </p:grpSp>
      <p:sp>
        <p:nvSpPr>
          <p:cNvPr id="24" name="Rectangle à coins arrondis 23"/>
          <p:cNvSpPr/>
          <p:nvPr/>
        </p:nvSpPr>
        <p:spPr>
          <a:xfrm>
            <a:off x="331200" y="3132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936000" y="0"/>
            <a:ext cx="8208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Technologies de la Musique et de la Danse  »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Seconde spécifique, première, terminale</a:t>
            </a:r>
            <a:endParaRPr lang="fr-FR" sz="2000" b="1" baseline="30000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25" name="Groupe 24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6" name="Bouton d'action : Accueil 25">
              <a:hlinkClick r:id="rId5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Bouton d'action : Précédent 26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6" name="Bouton d'action : Suivant 35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38" name="Bouton d'action : Personnalisé 37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40" name="Tableau 39"/>
          <p:cNvGraphicFramePr>
            <a:graphicFrameLocks noGrp="1"/>
          </p:cNvGraphicFramePr>
          <p:nvPr/>
        </p:nvGraphicFramePr>
        <p:xfrm>
          <a:off x="2376000" y="2412000"/>
          <a:ext cx="6480000" cy="18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Série TMD: Programmes modifiés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(c1 – sauf Français rentrée 2012)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Horaire</a:t>
                      </a:r>
                    </a:p>
                    <a:p>
                      <a:pPr algn="ctr"/>
                      <a:r>
                        <a:rPr lang="fr-FR" sz="1600" dirty="0" smtClean="0"/>
                        <a:t>élève</a:t>
                      </a:r>
                      <a:endParaRPr lang="fr-FR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Français (projet)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(1</a:t>
                      </a:r>
                      <a:r>
                        <a:rPr lang="fr-FR" baseline="30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ère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toutes séries technologiques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SNES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Langues vivantes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idem séries générales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fr-FR" sz="18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9"/>
                        </a:rPr>
                        <a:t>Arts</a:t>
                      </a:r>
                      <a:r>
                        <a:rPr lang="fr-FR" sz="16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(option facultative) – idem</a:t>
                      </a:r>
                      <a:r>
                        <a:rPr lang="fr-FR" sz="16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séries générales et techno.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21" name="Tableau 20"/>
          <p:cNvGraphicFramePr>
            <a:graphicFrameLocks noGrp="1"/>
          </p:cNvGraphicFramePr>
          <p:nvPr/>
        </p:nvGraphicFramePr>
        <p:xfrm>
          <a:off x="2376000" y="1116000"/>
          <a:ext cx="6480000" cy="118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000"/>
                <a:gridCol w="720000"/>
              </a:tblGrid>
              <a:tr h="79200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Série « STAV »</a:t>
                      </a:r>
                    </a:p>
                    <a:p>
                      <a:pPr algn="ctr"/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Projet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de réforme ?</a:t>
                      </a: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/>
                    </a:p>
                  </a:txBody>
                  <a:tcPr marL="45720" marR="45720" anchor="ctr"/>
                </a:tc>
              </a:tr>
              <a:tr h="39600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Aucune</a:t>
                      </a: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information à ce jour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3" name="Groupe 22"/>
          <p:cNvGrpSpPr/>
          <p:nvPr/>
        </p:nvGrpSpPr>
        <p:grpSpPr>
          <a:xfrm>
            <a:off x="892943" y="4824000"/>
            <a:ext cx="571536" cy="1954116"/>
            <a:chOff x="1510017" y="4824000"/>
            <a:chExt cx="571536" cy="1954116"/>
          </a:xfrm>
        </p:grpSpPr>
        <p:cxnSp>
          <p:nvCxnSpPr>
            <p:cNvPr id="25" name="Connecteur droit avec flèche 24"/>
            <p:cNvCxnSpPr/>
            <p:nvPr/>
          </p:nvCxnSpPr>
          <p:spPr>
            <a:xfrm rot="5400000" flipH="1" flipV="1">
              <a:off x="1581487" y="5037520"/>
              <a:ext cx="428628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rot="5400000" flipH="1" flipV="1">
              <a:off x="1474330" y="6126793"/>
              <a:ext cx="642942" cy="1588"/>
            </a:xfrm>
            <a:prstGeom prst="straightConnector1">
              <a:avLst/>
            </a:prstGeom>
            <a:ln w="381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1510049" y="5163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T</a:t>
              </a:r>
              <a:r>
                <a:rPr lang="fr-FR" sz="1400" b="1" baseline="30000" dirty="0" smtClean="0"/>
                <a:t>ale </a:t>
              </a:r>
              <a:r>
                <a:rPr lang="fr-FR" sz="1400" b="1" dirty="0" smtClean="0"/>
                <a:t>STAV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510017" y="6135174"/>
              <a:ext cx="571504" cy="64294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/>
                <a:t>1</a:t>
              </a:r>
              <a:r>
                <a:rPr lang="fr-FR" sz="1400" b="1" baseline="30000" dirty="0" smtClean="0"/>
                <a:t>ère</a:t>
              </a:r>
              <a:r>
                <a:rPr lang="fr-FR" sz="1400" b="1" dirty="0" smtClean="0"/>
                <a:t> STAV</a:t>
              </a:r>
            </a:p>
          </p:txBody>
        </p:sp>
      </p:grpSp>
      <p:sp>
        <p:nvSpPr>
          <p:cNvPr id="37" name="Rectangle à coins arrondis 36"/>
          <p:cNvSpPr/>
          <p:nvPr/>
        </p:nvSpPr>
        <p:spPr>
          <a:xfrm>
            <a:off x="331200" y="4320000"/>
            <a:ext cx="1713600" cy="46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1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1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76000" y="4176000"/>
            <a:ext cx="2304000" cy="504000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Le site du 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SNETAP-FSU</a:t>
            </a:r>
            <a:endParaRPr lang="fr-FR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936000" y="0"/>
            <a:ext cx="8208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Séries technologiques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Série « Sciences et Technologies de l’Agronomie et du Vivant »</a:t>
            </a:r>
            <a:endParaRPr lang="fr-FR" sz="20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2376000" y="2556000"/>
          <a:ext cx="6480000" cy="1261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0"/>
                <a:gridCol w="720000"/>
                <a:gridCol w="720000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r>
                        <a:rPr lang="fr-FR" sz="2300" baseline="30000" dirty="0" smtClean="0">
                          <a:solidFill>
                            <a:schemeClr val="bg1"/>
                          </a:solidFill>
                        </a:rPr>
                        <a:t>ère</a:t>
                      </a:r>
                      <a:r>
                        <a:rPr lang="fr-FR" sz="2300" dirty="0" smtClean="0">
                          <a:solidFill>
                            <a:schemeClr val="bg1"/>
                          </a:solidFill>
                        </a:rPr>
                        <a:t> STAV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smtClean="0">
                          <a:solidFill>
                            <a:schemeClr val="bg1"/>
                          </a:solidFill>
                        </a:rPr>
                        <a:t>(A partir de la rentrée 2012)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Horaire</a:t>
                      </a:r>
                    </a:p>
                    <a:p>
                      <a:pPr algn="ctr"/>
                      <a:r>
                        <a:rPr lang="fr-FR" sz="1600" dirty="0" smtClean="0"/>
                        <a:t>élève</a:t>
                      </a:r>
                      <a:endParaRPr lang="fr-FR" sz="1600" dirty="0"/>
                    </a:p>
                  </a:txBody>
                  <a:tcPr marL="18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600" dirty="0"/>
                    </a:p>
                  </a:txBody>
                  <a:tcPr marL="18000" marR="18000" marT="18000" marB="180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Français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6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Projet de programme, toutes séries technologiques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SNES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7" name="Groupe 16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19" name="Bouton d'action : Accueil 18">
              <a:hlinkClick r:id="rId6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" name="Bouton d'action : Précédent 19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Bouton d'action : Suivant 21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9" name="Bouton d'action : Personnalisé 2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à coins arrondis 30"/>
          <p:cNvSpPr/>
          <p:nvPr/>
        </p:nvSpPr>
        <p:spPr>
          <a:xfrm>
            <a:off x="738000" y="2988000"/>
            <a:ext cx="1080000" cy="64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Vie active</a:t>
            </a:r>
            <a:endParaRPr lang="fr-FR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32" name="Groupe 31"/>
          <p:cNvGrpSpPr/>
          <p:nvPr/>
        </p:nvGrpSpPr>
        <p:grpSpPr>
          <a:xfrm>
            <a:off x="72000" y="1908000"/>
            <a:ext cx="1116000" cy="2430794"/>
            <a:chOff x="144000" y="1800000"/>
            <a:chExt cx="1224000" cy="2430794"/>
          </a:xfrm>
        </p:grpSpPr>
        <p:cxnSp>
          <p:nvCxnSpPr>
            <p:cNvPr id="25" name="Connecteur droit avec flèche 24"/>
            <p:cNvCxnSpPr/>
            <p:nvPr/>
          </p:nvCxnSpPr>
          <p:spPr>
            <a:xfrm rot="5400000" flipH="1" flipV="1">
              <a:off x="-126000" y="3348000"/>
              <a:ext cx="1764000" cy="1588"/>
            </a:xfrm>
            <a:prstGeom prst="straightConnector1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à coins arrondis 29"/>
            <p:cNvSpPr/>
            <p:nvPr/>
          </p:nvSpPr>
          <p:spPr>
            <a:xfrm>
              <a:off x="144000" y="1800000"/>
              <a:ext cx="1224000" cy="648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1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Études</a:t>
              </a:r>
              <a:r>
                <a:rPr lang="fr-FR" sz="1600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solidFill>
                    <a:schemeClr val="bg1"/>
                  </a:solidFill>
                </a:rPr>
                <a:t> </a:t>
              </a:r>
              <a:r>
                <a:rPr lang="fr-FR" sz="16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supérieures</a:t>
              </a:r>
              <a:endParaRPr lang="fr-FR" sz="160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890087" y="3618397"/>
            <a:ext cx="739826" cy="1764000"/>
            <a:chOff x="881165" y="2826794"/>
            <a:chExt cx="739826" cy="1764000"/>
          </a:xfrm>
        </p:grpSpPr>
        <p:cxnSp>
          <p:nvCxnSpPr>
            <p:cNvPr id="27" name="Connecteur droit avec flèche 26"/>
            <p:cNvCxnSpPr/>
            <p:nvPr/>
          </p:nvCxnSpPr>
          <p:spPr>
            <a:xfrm rot="5400000" flipH="1" flipV="1">
              <a:off x="738594" y="3708397"/>
              <a:ext cx="1764000" cy="79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 rot="5400000" flipH="1" flipV="1">
              <a:off x="539562" y="3168397"/>
              <a:ext cx="684000" cy="794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2376000" y="4464000"/>
          <a:ext cx="6480000" cy="16415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04000"/>
                <a:gridCol w="3420000"/>
                <a:gridCol w="1656000"/>
              </a:tblGrid>
              <a:tr h="792000"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Certificat</a:t>
                      </a:r>
                      <a:r>
                        <a:rPr lang="fr-FR" sz="2400" baseline="0" dirty="0" smtClean="0"/>
                        <a:t> d’Aptitude professionnelle </a:t>
                      </a:r>
                    </a:p>
                    <a:p>
                      <a:pPr algn="ctr"/>
                      <a:r>
                        <a:rPr lang="fr-FR" sz="2000" baseline="0" dirty="0" smtClean="0"/>
                        <a:t>CAP</a:t>
                      </a:r>
                      <a:endParaRPr lang="fr-FR" sz="20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149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Pour en savoir plus :</a:t>
                      </a:r>
                    </a:p>
                  </a:txBody>
                  <a:tcPr marL="90000" marR="18000" marT="46800" marB="468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Voie professionnelle : organisation</a:t>
                      </a:r>
                    </a:p>
                  </a:txBody>
                  <a:tcPr marL="90000" marR="18000" marT="46800" marB="468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eduscol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education.gouv.fr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46800" marB="46800"/>
                </a:tc>
              </a:tr>
              <a:tr h="32400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Généralités ;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accès aux contenus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err="1" smtClean="0">
                          <a:hlinkClick r:id="rId5"/>
                        </a:rPr>
                        <a:t>eduscol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Tableau 22"/>
          <p:cNvGraphicFramePr>
            <a:graphicFrameLocks noGrp="1"/>
          </p:cNvGraphicFramePr>
          <p:nvPr/>
        </p:nvGraphicFramePr>
        <p:xfrm>
          <a:off x="2376000" y="1116000"/>
          <a:ext cx="6480000" cy="31634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04000"/>
                <a:gridCol w="3420000"/>
                <a:gridCol w="1656000"/>
              </a:tblGrid>
              <a:tr h="792000"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Baccalauréat professionnel</a:t>
                      </a:r>
                    </a:p>
                    <a:p>
                      <a:pPr algn="ctr"/>
                      <a:r>
                        <a:rPr lang="fr-FR" sz="2000" dirty="0" smtClean="0"/>
                        <a:t>« Bac pro »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7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Bac Pro 3 ans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–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</a:t>
                      </a: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alendrier</a:t>
                      </a:r>
                    </a:p>
                  </a:txBody>
                  <a:tcPr marL="45720" marR="4572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Seconde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2009</a:t>
                      </a:r>
                    </a:p>
                  </a:txBody>
                  <a:tcPr/>
                </a:tc>
              </a:tr>
              <a:tr h="27305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Première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2010</a:t>
                      </a:r>
                    </a:p>
                  </a:txBody>
                  <a:tcPr/>
                </a:tc>
              </a:tr>
              <a:tr h="1803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Terminale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2011</a:t>
                      </a:r>
                    </a:p>
                  </a:txBody>
                  <a:tcP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Pour en savoir plus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Voie professionnelle, organisation</a:t>
                      </a:r>
                    </a:p>
                  </a:txBody>
                  <a:tcPr marL="90000" marR="18000" marT="46800" marB="468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eduscol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education.gouv.fr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46800" marB="46800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Généralités ; accès aux contenus</a:t>
                      </a:r>
                    </a:p>
                  </a:txBody>
                  <a:tcPr marL="90000" marR="18000" marT="46800" marB="46800"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eduscol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46800" marB="46800"/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Spécialités, par champ disciplinaire</a:t>
                      </a: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46800" marB="468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education.gouv.fr</a:t>
                      </a:r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46800" marB="46800"/>
                </a:tc>
              </a:tr>
            </a:tbl>
          </a:graphicData>
        </a:graphic>
      </p:graphicFrame>
      <p:sp>
        <p:nvSpPr>
          <p:cNvPr id="28" name="Rectangle 27">
            <a:hlinkClick r:id="rId8" action="ppaction://hlinksldjump" tooltip="Mise en place : rentrée 2011 ; 96 spécialités"/>
          </p:cNvPr>
          <p:cNvSpPr/>
          <p:nvPr/>
        </p:nvSpPr>
        <p:spPr>
          <a:xfrm>
            <a:off x="467438" y="4143380"/>
            <a:ext cx="576000" cy="64294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/>
              <a:t>T</a:t>
            </a:r>
            <a:r>
              <a:rPr lang="fr-FR" sz="1400" b="1" baseline="30000" dirty="0" smtClean="0"/>
              <a:t>ale  </a:t>
            </a:r>
            <a:r>
              <a:rPr lang="fr-FR" sz="1400" b="1" dirty="0" smtClean="0"/>
              <a:t>Pro.</a:t>
            </a:r>
          </a:p>
        </p:txBody>
      </p:sp>
      <p:cxnSp>
        <p:nvCxnSpPr>
          <p:cNvPr id="26" name="Connecteur droit avec flèche 25"/>
          <p:cNvCxnSpPr/>
          <p:nvPr/>
        </p:nvCxnSpPr>
        <p:spPr>
          <a:xfrm rot="5400000" flipH="1" flipV="1">
            <a:off x="433983" y="5106999"/>
            <a:ext cx="642942" cy="1588"/>
          </a:xfrm>
          <a:prstGeom prst="straightConnector1">
            <a:avLst/>
          </a:prstGeom>
          <a:ln w="38100">
            <a:solidFill>
              <a:srgbClr val="FF99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/>
          <p:nvPr/>
        </p:nvCxnSpPr>
        <p:spPr>
          <a:xfrm rot="5400000" flipH="1" flipV="1">
            <a:off x="433951" y="6078999"/>
            <a:ext cx="642942" cy="1588"/>
          </a:xfrm>
          <a:prstGeom prst="straightConnector1">
            <a:avLst/>
          </a:prstGeom>
          <a:ln w="38100">
            <a:solidFill>
              <a:srgbClr val="FF99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hlinkClick r:id="rId8" action="ppaction://hlinksldjump" tooltip="Mise en place : rentrée 2010 ; 96 spécialités"/>
          </p:cNvPr>
          <p:cNvSpPr/>
          <p:nvPr/>
        </p:nvSpPr>
        <p:spPr>
          <a:xfrm>
            <a:off x="467406" y="5186818"/>
            <a:ext cx="576000" cy="64294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/>
              <a:t>1</a:t>
            </a:r>
            <a:r>
              <a:rPr lang="fr-FR" sz="1400" b="1" baseline="30000" dirty="0" smtClean="0"/>
              <a:t>ère</a:t>
            </a:r>
            <a:r>
              <a:rPr lang="fr-FR" sz="1400" b="1" dirty="0" smtClean="0"/>
              <a:t> Pro.</a:t>
            </a:r>
          </a:p>
        </p:txBody>
      </p:sp>
      <p:sp>
        <p:nvSpPr>
          <p:cNvPr id="41" name="Rectangle 40">
            <a:hlinkClick r:id="rId8" action="ppaction://hlinksldjump" tooltip="43 champs et filières"/>
          </p:cNvPr>
          <p:cNvSpPr/>
          <p:nvPr/>
        </p:nvSpPr>
        <p:spPr>
          <a:xfrm>
            <a:off x="467438" y="6087380"/>
            <a:ext cx="576000" cy="64294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/>
              <a:t>2</a:t>
            </a:r>
            <a:r>
              <a:rPr lang="fr-FR" sz="1400" b="1" baseline="30000" dirty="0" smtClean="0"/>
              <a:t>nde</a:t>
            </a:r>
            <a:r>
              <a:rPr lang="fr-FR" sz="1400" b="1" dirty="0" smtClean="0"/>
              <a:t> Pro.</a:t>
            </a:r>
          </a:p>
        </p:txBody>
      </p:sp>
      <p:cxnSp>
        <p:nvCxnSpPr>
          <p:cNvPr id="38" name="Connecteur droit avec flèche 37"/>
          <p:cNvCxnSpPr/>
          <p:nvPr/>
        </p:nvCxnSpPr>
        <p:spPr>
          <a:xfrm rot="5400000" flipH="1" flipV="1">
            <a:off x="1299123" y="6078999"/>
            <a:ext cx="642942" cy="1588"/>
          </a:xfrm>
          <a:prstGeom prst="straightConnector1">
            <a:avLst/>
          </a:prstGeom>
          <a:ln w="38100">
            <a:solidFill>
              <a:srgbClr val="FF99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hlinkClick r:id="rId8" action="ppaction://hlinksldjump" tooltip="205 spécialités"/>
          </p:cNvPr>
          <p:cNvSpPr/>
          <p:nvPr/>
        </p:nvSpPr>
        <p:spPr>
          <a:xfrm>
            <a:off x="1332594" y="5186818"/>
            <a:ext cx="576000" cy="64294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T</a:t>
            </a:r>
            <a:r>
              <a:rPr lang="fr-FR" sz="1400" b="1" baseline="30000" dirty="0" smtClean="0"/>
              <a:t>ale</a:t>
            </a:r>
            <a:r>
              <a:rPr lang="fr-FR" sz="1400" b="1" dirty="0" smtClean="0"/>
              <a:t> CAP</a:t>
            </a:r>
            <a:endParaRPr lang="fr-FR" sz="1400" b="1" dirty="0"/>
          </a:p>
        </p:txBody>
      </p:sp>
      <p:sp>
        <p:nvSpPr>
          <p:cNvPr id="42" name="Rectangle 41">
            <a:hlinkClick r:id="rId8" action="ppaction://hlinksldjump" tooltip="205 spécialités"/>
          </p:cNvPr>
          <p:cNvSpPr/>
          <p:nvPr/>
        </p:nvSpPr>
        <p:spPr>
          <a:xfrm>
            <a:off x="1332594" y="6087380"/>
            <a:ext cx="576000" cy="64294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1</a:t>
            </a:r>
            <a:r>
              <a:rPr lang="fr-FR" sz="1400" b="1" baseline="30000" dirty="0" smtClean="0"/>
              <a:t>ère</a:t>
            </a:r>
            <a:r>
              <a:rPr lang="fr-FR" sz="1400" b="1" dirty="0" smtClean="0"/>
              <a:t> CAP</a:t>
            </a:r>
            <a:endParaRPr lang="fr-FR" sz="1400" b="1" dirty="0"/>
          </a:p>
        </p:txBody>
      </p:sp>
      <p:sp>
        <p:nvSpPr>
          <p:cNvPr id="29" name="Rectangle 28"/>
          <p:cNvSpPr/>
          <p:nvPr/>
        </p:nvSpPr>
        <p:spPr>
          <a:xfrm>
            <a:off x="2376000" y="6264000"/>
            <a:ext cx="2304000" cy="504000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Le site du </a:t>
            </a:r>
            <a:r>
              <a:rPr lang="fr-FR" b="1" dirty="0" smtClean="0">
                <a:hlinkClick r:id="rId9"/>
              </a:rPr>
              <a:t>SNUEP-FSU</a:t>
            </a:r>
            <a:endParaRPr lang="fr-FR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936000" y="0"/>
            <a:ext cx="8208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 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Voie professionnelle</a:t>
            </a:r>
          </a:p>
          <a:p>
            <a:pPr algn="ctr">
              <a:lnSpc>
                <a:spcPct val="90000"/>
              </a:lnSpc>
            </a:pPr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Formation initiale – Baccalauréat professionnel et CAP</a:t>
            </a:r>
            <a:endParaRPr lang="fr-FR" sz="20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5" name="Groupe 34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36" name="Bouton d'action : Accueil 35">
              <a:hlinkClick r:id="rId10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3" name="Bouton d'action : Précédent 42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4" name="Bouton d'action : Suivant 43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50" name="Bouton d'action : Personnalisé 49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34" name="ZoneTexte 33"/>
          <p:cNvSpPr txBox="1"/>
          <p:nvPr/>
        </p:nvSpPr>
        <p:spPr>
          <a:xfrm>
            <a:off x="1692000" y="0"/>
            <a:ext cx="57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</a:t>
            </a:r>
            <a:endParaRPr lang="fr-FR" sz="24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7848000" y="6408003"/>
            <a:ext cx="1098000" cy="360000"/>
            <a:chOff x="7848000" y="6336000"/>
            <a:chExt cx="1098000" cy="360000"/>
          </a:xfrm>
        </p:grpSpPr>
        <p:sp>
          <p:nvSpPr>
            <p:cNvPr id="9" name="Bouton d'action : Accueil 8">
              <a:hlinkClick r:id="rId3" action="ppaction://hlinksldjump" highlightClick="1"/>
            </p:cNvPr>
            <p:cNvSpPr/>
            <p:nvPr/>
          </p:nvSpPr>
          <p:spPr>
            <a:xfrm>
              <a:off x="8082000" y="6336000"/>
              <a:ext cx="630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Bouton d'action : Précédent 9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Bouton d'action : Suivant 10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8" name="Image 17" descr="Ph1.tiff"/>
          <p:cNvPicPr>
            <a:picLocks noChangeAspect="1"/>
          </p:cNvPicPr>
          <p:nvPr/>
        </p:nvPicPr>
        <p:blipFill>
          <a:blip r:embed="rId4" cstate="print"/>
          <a:srcRect l="2204" t="2890" r="1883" b="1762"/>
          <a:stretch>
            <a:fillRect/>
          </a:stretch>
        </p:blipFill>
        <p:spPr>
          <a:xfrm>
            <a:off x="1332000" y="1116000"/>
            <a:ext cx="6480000" cy="4915860"/>
          </a:xfrm>
          <a:prstGeom prst="rect">
            <a:avLst/>
          </a:prstGeom>
          <a:ln>
            <a:noFill/>
          </a:ln>
          <a:effectLst>
            <a:outerShdw blurRad="127000" dist="254000" dir="8100000" algn="tr" rotWithShape="0">
              <a:schemeClr val="bg2">
                <a:lumMod val="10000"/>
                <a:alpha val="40000"/>
              </a:schemeClr>
            </a:outerShdw>
            <a:softEdge rad="112500"/>
          </a:effectLst>
          <a:scene3d>
            <a:camera prst="orthographicFront"/>
            <a:lightRig rig="threePt" dir="t"/>
          </a:scene3d>
          <a:sp3d>
            <a:bevelT w="254000" h="152400" prst="coolSlant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/>
          <p:cNvSpPr/>
          <p:nvPr/>
        </p:nvSpPr>
        <p:spPr>
          <a:xfrm>
            <a:off x="2106000" y="918000"/>
            <a:ext cx="4860000" cy="4752000"/>
          </a:xfrm>
          <a:prstGeom prst="rect">
            <a:avLst/>
          </a:prstGeom>
          <a:solidFill>
            <a:srgbClr val="ECF1F8"/>
          </a:solidFill>
          <a:ln w="25400" cmpd="sng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22000" rtlCol="0" anchor="t" anchorCtr="1"/>
          <a:lstStyle/>
          <a:p>
            <a:pPr algn="ctr"/>
            <a:endParaRPr lang="fr-FR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108000" y="918000"/>
            <a:ext cx="1857388" cy="4752000"/>
          </a:xfrm>
          <a:prstGeom prst="rect">
            <a:avLst/>
          </a:prstGeom>
          <a:solidFill>
            <a:srgbClr val="FFFFCC"/>
          </a:soli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22000" rtlCol="0" anchor="t" anchorCtr="1"/>
          <a:lstStyle/>
          <a:p>
            <a:pPr algn="ctr"/>
            <a:endParaRPr lang="fr-FR" sz="16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8" name="Image 107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201" name="ZoneTexte 200"/>
          <p:cNvSpPr txBox="1"/>
          <p:nvPr/>
        </p:nvSpPr>
        <p:spPr>
          <a:xfrm>
            <a:off x="72000" y="5634000"/>
            <a:ext cx="714798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A l'intérieur du cycle terminal de la voie générale et de la voie technologique  :</a:t>
            </a:r>
            <a:endParaRPr lang="fr-FR" sz="15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72000" indent="108000">
              <a:lnSpc>
                <a:spcPct val="80000"/>
              </a:lnSpc>
              <a:buFont typeface="Arial" pitchFamily="34" charset="0"/>
              <a:buChar char="•"/>
            </a:pPr>
            <a:r>
              <a:rPr lang="fr-FR" sz="1500" dirty="0" smtClean="0">
                <a:solidFill>
                  <a:schemeClr val="accent1">
                    <a:lumMod val="50000"/>
                  </a:schemeClr>
                </a:solidFill>
              </a:rPr>
              <a:t>Un changement de voie d'orientation peut être réalisé, </a:t>
            </a:r>
            <a:r>
              <a:rPr lang="fr-FR" sz="1500" b="1" dirty="0" smtClean="0">
                <a:solidFill>
                  <a:schemeClr val="accent1">
                    <a:lumMod val="50000"/>
                  </a:schemeClr>
                </a:solidFill>
              </a:rPr>
              <a:t>en cours </a:t>
            </a:r>
            <a:r>
              <a:rPr lang="fr-FR" sz="1500" dirty="0" smtClean="0">
                <a:solidFill>
                  <a:schemeClr val="accent1">
                    <a:lumMod val="50000"/>
                  </a:schemeClr>
                </a:solidFill>
              </a:rPr>
              <a:t>ou </a:t>
            </a:r>
            <a:r>
              <a:rPr lang="fr-FR" sz="1500" b="1" dirty="0" smtClean="0">
                <a:solidFill>
                  <a:schemeClr val="accent1">
                    <a:lumMod val="50000"/>
                  </a:schemeClr>
                </a:solidFill>
              </a:rPr>
              <a:t>en fin d'année </a:t>
            </a:r>
            <a:r>
              <a:rPr lang="fr-FR" sz="1500" dirty="0" smtClean="0">
                <a:solidFill>
                  <a:schemeClr val="accent1">
                    <a:lumMod val="50000"/>
                  </a:schemeClr>
                </a:solidFill>
              </a:rPr>
              <a:t>(…) </a:t>
            </a:r>
          </a:p>
          <a:p>
            <a:pPr marL="72000" indent="108000">
              <a:lnSpc>
                <a:spcPct val="80000"/>
              </a:lnSpc>
              <a:buFont typeface="Arial" pitchFamily="34" charset="0"/>
              <a:buChar char="•"/>
            </a:pPr>
            <a:r>
              <a:rPr lang="fr-FR" sz="1500" dirty="0" smtClean="0">
                <a:solidFill>
                  <a:schemeClr val="accent1">
                    <a:lumMod val="50000"/>
                  </a:schemeClr>
                </a:solidFill>
              </a:rPr>
              <a:t>Il est prononcé dans le délai d'un mois par le chef d'établissement (…). </a:t>
            </a:r>
          </a:p>
          <a:p>
            <a:pPr marL="72000" indent="108000">
              <a:lnSpc>
                <a:spcPct val="80000"/>
              </a:lnSpc>
              <a:buFont typeface="Arial" pitchFamily="34" charset="0"/>
              <a:buChar char="•"/>
            </a:pPr>
            <a:r>
              <a:rPr lang="fr-FR" sz="1500" dirty="0" smtClean="0">
                <a:solidFill>
                  <a:schemeClr val="accent1">
                    <a:lumMod val="50000"/>
                  </a:schemeClr>
                </a:solidFill>
              </a:rPr>
              <a:t>(Celui-ci) peut assortir sa décision (…) de la condition que (l’élève) s'engage à suivre un </a:t>
            </a:r>
          </a:p>
          <a:p>
            <a:pPr marL="72000" indent="108000">
              <a:lnSpc>
                <a:spcPct val="80000"/>
              </a:lnSpc>
            </a:pPr>
            <a:r>
              <a:rPr lang="fr-FR" sz="1500" dirty="0" smtClean="0">
                <a:solidFill>
                  <a:schemeClr val="accent1">
                    <a:lumMod val="50000"/>
                  </a:schemeClr>
                </a:solidFill>
              </a:rPr>
              <a:t>dispositif de remise à niveau, notamment lorsque le conseil de classe l'a recommandé.</a:t>
            </a:r>
          </a:p>
          <a:p>
            <a:pPr marL="72000" indent="108000">
              <a:lnSpc>
                <a:spcPct val="80000"/>
              </a:lnSpc>
              <a:buFont typeface="Arial" pitchFamily="34" charset="0"/>
              <a:buChar char="•"/>
            </a:pPr>
            <a:r>
              <a:rPr lang="fr-FR" sz="1500" dirty="0" smtClean="0">
                <a:solidFill>
                  <a:schemeClr val="accent1">
                    <a:lumMod val="50000"/>
                  </a:schemeClr>
                </a:solidFill>
              </a:rPr>
              <a:t>(Changement impliquant l'affectation dans un autre établissement) prononcé par IA (…)</a:t>
            </a:r>
          </a:p>
        </p:txBody>
      </p:sp>
      <p:sp>
        <p:nvSpPr>
          <p:cNvPr id="95" name="Rectangle 94"/>
          <p:cNvSpPr/>
          <p:nvPr/>
        </p:nvSpPr>
        <p:spPr>
          <a:xfrm>
            <a:off x="7434000" y="5742000"/>
            <a:ext cx="1584000" cy="504000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fr-FR" sz="1600" b="1" dirty="0" smtClean="0"/>
              <a:t>Point de vue</a:t>
            </a:r>
          </a:p>
          <a:p>
            <a:pPr algn="ctr">
              <a:lnSpc>
                <a:spcPct val="90000"/>
              </a:lnSpc>
            </a:pPr>
            <a:r>
              <a:rPr lang="fr-FR" sz="1600" b="1" dirty="0" smtClean="0">
                <a:hlinkClick r:id="rId3"/>
              </a:rPr>
              <a:t>SNES</a:t>
            </a:r>
            <a:endParaRPr lang="fr-FR" sz="1600" b="1" dirty="0"/>
          </a:p>
        </p:txBody>
      </p:sp>
      <p:sp>
        <p:nvSpPr>
          <p:cNvPr id="107" name="Rectangle 106"/>
          <p:cNvSpPr/>
          <p:nvPr/>
        </p:nvSpPr>
        <p:spPr>
          <a:xfrm>
            <a:off x="7092000" y="918000"/>
            <a:ext cx="1926000" cy="4752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422000" rIns="36000" rtlCol="0" anchor="t" anchorCtr="0"/>
          <a:lstStyle/>
          <a:p>
            <a:endParaRPr lang="fr-FR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4" name="ZoneTexte 213"/>
          <p:cNvSpPr txBox="1"/>
          <p:nvPr/>
        </p:nvSpPr>
        <p:spPr>
          <a:xfrm>
            <a:off x="936000" y="0"/>
            <a:ext cx="820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</a:t>
            </a:r>
            <a:r>
              <a:rPr lang="fr-FR" sz="24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Les passerelles </a:t>
            </a:r>
          </a:p>
          <a:p>
            <a:pPr algn="ctr"/>
            <a:r>
              <a:rPr lang="fr-FR" sz="16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(Les passerelles sont  figurées en pointillés)</a:t>
            </a:r>
            <a:endParaRPr lang="fr-FR" sz="16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140" name="Connecteur droit avec flèche 139"/>
          <p:cNvCxnSpPr/>
          <p:nvPr/>
        </p:nvCxnSpPr>
        <p:spPr>
          <a:xfrm rot="5400000" flipH="1" flipV="1">
            <a:off x="2615228" y="3046953"/>
            <a:ext cx="947493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eur droit avec flèche 150"/>
          <p:cNvCxnSpPr/>
          <p:nvPr/>
        </p:nvCxnSpPr>
        <p:spPr>
          <a:xfrm rot="5400000" flipH="1" flipV="1">
            <a:off x="5451752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avec flèche 151"/>
          <p:cNvCxnSpPr/>
          <p:nvPr/>
        </p:nvCxnSpPr>
        <p:spPr>
          <a:xfrm rot="5400000" flipH="1" flipV="1">
            <a:off x="6023256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avec flèche 143"/>
          <p:cNvCxnSpPr/>
          <p:nvPr/>
        </p:nvCxnSpPr>
        <p:spPr>
          <a:xfrm rot="5400000" flipH="1" flipV="1">
            <a:off x="5572037" y="3046953"/>
            <a:ext cx="947493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avec flèche 144"/>
          <p:cNvCxnSpPr/>
          <p:nvPr/>
        </p:nvCxnSpPr>
        <p:spPr>
          <a:xfrm rot="5400000" flipH="1" flipV="1">
            <a:off x="6143541" y="3046953"/>
            <a:ext cx="947493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5760000" y="5058000"/>
            <a:ext cx="1144800" cy="54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fr-FR" sz="1600" b="1" baseline="30000" dirty="0" smtClean="0">
                <a:solidFill>
                  <a:schemeClr val="tx2">
                    <a:lumMod val="75000"/>
                  </a:schemeClr>
                </a:solidFill>
              </a:rPr>
              <a:t>nde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</a:rPr>
              <a:t> spécif.</a:t>
            </a:r>
          </a:p>
          <a:p>
            <a:pPr algn="ctr"/>
            <a:endParaRPr lang="fr-FR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5760000" y="5310000"/>
            <a:ext cx="594000" cy="25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Hôtel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6347696" y="5310000"/>
            <a:ext cx="540000" cy="25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TMD</a:t>
            </a:r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2" name="Rectangle 231"/>
          <p:cNvSpPr/>
          <p:nvPr/>
        </p:nvSpPr>
        <p:spPr>
          <a:xfrm>
            <a:off x="5760032" y="1926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Hôtel.</a:t>
            </a:r>
            <a:endParaRPr lang="fr-FR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3" name="Rectangle 232"/>
          <p:cNvSpPr/>
          <p:nvPr/>
        </p:nvSpPr>
        <p:spPr>
          <a:xfrm>
            <a:off x="6331536" y="1926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TMD</a:t>
            </a:r>
            <a:endParaRPr lang="fr-FR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46" name="Connecteur droit avec flèche 145"/>
          <p:cNvCxnSpPr/>
          <p:nvPr/>
        </p:nvCxnSpPr>
        <p:spPr>
          <a:xfrm rot="5400000" flipH="1" flipV="1">
            <a:off x="1869752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eur droit avec flèche 146"/>
          <p:cNvCxnSpPr/>
          <p:nvPr/>
        </p:nvCxnSpPr>
        <p:spPr>
          <a:xfrm rot="5400000" flipH="1" flipV="1">
            <a:off x="2476975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avec flèche 147"/>
          <p:cNvCxnSpPr/>
          <p:nvPr/>
        </p:nvCxnSpPr>
        <p:spPr>
          <a:xfrm rot="5400000" flipH="1" flipV="1">
            <a:off x="3119917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eur droit avec flèche 148"/>
          <p:cNvCxnSpPr/>
          <p:nvPr/>
        </p:nvCxnSpPr>
        <p:spPr>
          <a:xfrm rot="5400000" flipH="1" flipV="1">
            <a:off x="3727140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eur droit avec flèche 149"/>
          <p:cNvCxnSpPr/>
          <p:nvPr/>
        </p:nvCxnSpPr>
        <p:spPr>
          <a:xfrm rot="5400000" flipH="1" flipV="1">
            <a:off x="4298644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63"/>
          <p:cNvSpPr/>
          <p:nvPr/>
        </p:nvSpPr>
        <p:spPr>
          <a:xfrm>
            <a:off x="3391322" y="3758400"/>
            <a:ext cx="1209600" cy="28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108000" rIns="36000" rtlCol="0" anchor="ctr"/>
          <a:lstStyle/>
          <a:p>
            <a:pPr algn="ctr">
              <a:lnSpc>
                <a:spcPct val="50000"/>
              </a:lnSpc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Tronc commun</a:t>
            </a:r>
            <a:endParaRPr lang="fr-FR" sz="1400" b="1" baseline="30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9" name="Connecteur droit avec flèche 138"/>
          <p:cNvCxnSpPr/>
          <p:nvPr/>
        </p:nvCxnSpPr>
        <p:spPr>
          <a:xfrm rot="5400000" flipH="1" flipV="1">
            <a:off x="1990037" y="3046953"/>
            <a:ext cx="947493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eur droit avec flèche 140"/>
          <p:cNvCxnSpPr/>
          <p:nvPr/>
        </p:nvCxnSpPr>
        <p:spPr>
          <a:xfrm rot="5400000" flipH="1" flipV="1">
            <a:off x="3240202" y="3046953"/>
            <a:ext cx="947493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avec flèche 141"/>
          <p:cNvCxnSpPr/>
          <p:nvPr/>
        </p:nvCxnSpPr>
        <p:spPr>
          <a:xfrm rot="5400000" flipH="1" flipV="1">
            <a:off x="3847425" y="3046953"/>
            <a:ext cx="947493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avec flèche 142"/>
          <p:cNvCxnSpPr/>
          <p:nvPr/>
        </p:nvCxnSpPr>
        <p:spPr>
          <a:xfrm rot="5400000" flipH="1" flipV="1">
            <a:off x="4418929" y="3046953"/>
            <a:ext cx="947493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ctangle 228"/>
          <p:cNvSpPr/>
          <p:nvPr/>
        </p:nvSpPr>
        <p:spPr>
          <a:xfrm>
            <a:off x="2749536" y="1926000"/>
            <a:ext cx="64294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ST2S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4606924" y="1926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STD2A</a:t>
            </a:r>
          </a:p>
        </p:txBody>
      </p:sp>
      <p:sp>
        <p:nvSpPr>
          <p:cNvPr id="228" name="Rectangle 227"/>
          <p:cNvSpPr/>
          <p:nvPr/>
        </p:nvSpPr>
        <p:spPr>
          <a:xfrm>
            <a:off x="2178032" y="1926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STG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3393130" y="2282400"/>
            <a:ext cx="1209600" cy="28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tIns="108000" rIns="36000" rtlCol="0" anchor="ctr"/>
          <a:lstStyle/>
          <a:p>
            <a:pPr algn="ctr">
              <a:lnSpc>
                <a:spcPct val="50000"/>
              </a:lnSpc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Tronc commun</a:t>
            </a:r>
            <a:endParaRPr lang="fr-FR" sz="1400" b="1" baseline="30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5" name="Connecteur droit avec flèche 154"/>
          <p:cNvCxnSpPr/>
          <p:nvPr/>
        </p:nvCxnSpPr>
        <p:spPr>
          <a:xfrm rot="5400000" flipH="1" flipV="1">
            <a:off x="-127453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Connecteur droit avec flèche 155"/>
          <p:cNvCxnSpPr/>
          <p:nvPr/>
        </p:nvCxnSpPr>
        <p:spPr>
          <a:xfrm rot="5400000" flipH="1" flipV="1">
            <a:off x="444018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cteur droit avec flèche 156"/>
          <p:cNvCxnSpPr/>
          <p:nvPr/>
        </p:nvCxnSpPr>
        <p:spPr>
          <a:xfrm rot="5400000" flipH="1" flipV="1">
            <a:off x="1013918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Rectangle 169"/>
          <p:cNvSpPr/>
          <p:nvPr/>
        </p:nvSpPr>
        <p:spPr>
          <a:xfrm>
            <a:off x="180000" y="3402000"/>
            <a:ext cx="571504" cy="35719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L</a:t>
            </a:r>
          </a:p>
        </p:txBody>
      </p:sp>
      <p:sp>
        <p:nvSpPr>
          <p:cNvPr id="171" name="Rectangle 170"/>
          <p:cNvSpPr/>
          <p:nvPr/>
        </p:nvSpPr>
        <p:spPr>
          <a:xfrm>
            <a:off x="751472" y="3402000"/>
            <a:ext cx="571504" cy="35719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ES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1322976" y="3402000"/>
            <a:ext cx="571472" cy="35719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S</a:t>
            </a:r>
          </a:p>
        </p:txBody>
      </p:sp>
      <p:sp>
        <p:nvSpPr>
          <p:cNvPr id="169" name="Rectangle 168">
            <a:hlinkClick r:id="rId4" action="ppaction://hlinksldjump" tooltip="Mise en place : rentrée 2011"/>
          </p:cNvPr>
          <p:cNvSpPr/>
          <p:nvPr/>
        </p:nvSpPr>
        <p:spPr>
          <a:xfrm>
            <a:off x="180000" y="3765600"/>
            <a:ext cx="1714480" cy="2772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Tronc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commun 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endParaRPr lang="fr-FR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9" name="Connecteur droit avec flèche 158"/>
          <p:cNvCxnSpPr/>
          <p:nvPr/>
        </p:nvCxnSpPr>
        <p:spPr>
          <a:xfrm rot="5400000" flipH="1" flipV="1">
            <a:off x="-7200" y="3046953"/>
            <a:ext cx="947493" cy="1588"/>
          </a:xfrm>
          <a:prstGeom prst="straightConnector1">
            <a:avLst/>
          </a:prstGeom>
          <a:ln w="12700" cmpd="sng">
            <a:solidFill>
              <a:srgbClr val="CCCC00">
                <a:alpha val="50000"/>
              </a:srgb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Connecteur droit avec flèche 159"/>
          <p:cNvCxnSpPr/>
          <p:nvPr/>
        </p:nvCxnSpPr>
        <p:spPr>
          <a:xfrm rot="5400000" flipH="1" flipV="1">
            <a:off x="564303" y="3046953"/>
            <a:ext cx="947493" cy="1588"/>
          </a:xfrm>
          <a:prstGeom prst="straightConnector1">
            <a:avLst/>
          </a:prstGeom>
          <a:ln w="12700" cmpd="sng">
            <a:solidFill>
              <a:srgbClr val="CCCC00">
                <a:alpha val="49000"/>
              </a:srgb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avec flèche 160"/>
          <p:cNvCxnSpPr/>
          <p:nvPr/>
        </p:nvCxnSpPr>
        <p:spPr>
          <a:xfrm rot="5400000" flipH="1" flipV="1">
            <a:off x="1134172" y="3046953"/>
            <a:ext cx="947493" cy="1588"/>
          </a:xfrm>
          <a:prstGeom prst="straightConnector1">
            <a:avLst/>
          </a:prstGeom>
          <a:ln w="12700" cmpd="sng">
            <a:solidFill>
              <a:srgbClr val="CCCC00">
                <a:alpha val="50000"/>
              </a:srgb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Connecteur droit avec flèche 207"/>
          <p:cNvCxnSpPr/>
          <p:nvPr/>
        </p:nvCxnSpPr>
        <p:spPr>
          <a:xfrm rot="5400000" flipH="1" flipV="1">
            <a:off x="1035032" y="2286000"/>
            <a:ext cx="0" cy="1404000"/>
          </a:xfrm>
          <a:prstGeom prst="straightConnector1">
            <a:avLst/>
          </a:prstGeom>
          <a:ln w="53975">
            <a:solidFill>
              <a:srgbClr val="B4B000"/>
            </a:solidFill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Rectangle 223"/>
          <p:cNvSpPr/>
          <p:nvPr/>
        </p:nvSpPr>
        <p:spPr>
          <a:xfrm>
            <a:off x="180032" y="1926000"/>
            <a:ext cx="571504" cy="35719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L</a:t>
            </a:r>
          </a:p>
        </p:txBody>
      </p:sp>
      <p:sp>
        <p:nvSpPr>
          <p:cNvPr id="225" name="Rectangle 224"/>
          <p:cNvSpPr/>
          <p:nvPr/>
        </p:nvSpPr>
        <p:spPr>
          <a:xfrm>
            <a:off x="751504" y="1926000"/>
            <a:ext cx="571504" cy="35719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ES</a:t>
            </a:r>
          </a:p>
        </p:txBody>
      </p:sp>
      <p:sp>
        <p:nvSpPr>
          <p:cNvPr id="226" name="Rectangle 225"/>
          <p:cNvSpPr/>
          <p:nvPr/>
        </p:nvSpPr>
        <p:spPr>
          <a:xfrm>
            <a:off x="1323008" y="1911600"/>
            <a:ext cx="571472" cy="370800"/>
          </a:xfrm>
          <a:prstGeom prst="rect">
            <a:avLst/>
          </a:prstGeom>
          <a:solidFill>
            <a:srgbClr val="CCCC0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S</a:t>
            </a:r>
          </a:p>
        </p:txBody>
      </p:sp>
      <p:sp>
        <p:nvSpPr>
          <p:cNvPr id="135" name="Rectangle à coins arrondis 134"/>
          <p:cNvSpPr/>
          <p:nvPr/>
        </p:nvSpPr>
        <p:spPr>
          <a:xfrm>
            <a:off x="7632000" y="990000"/>
            <a:ext cx="1260000" cy="396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Vie active</a:t>
            </a:r>
            <a:endParaRPr lang="fr-FR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54" name="Connecteur droit avec flèche 153"/>
          <p:cNvCxnSpPr/>
          <p:nvPr/>
        </p:nvCxnSpPr>
        <p:spPr>
          <a:xfrm rot="5400000" flipH="1" flipV="1">
            <a:off x="8031637" y="4576882"/>
            <a:ext cx="1116000" cy="1588"/>
          </a:xfrm>
          <a:prstGeom prst="straightConnector1">
            <a:avLst/>
          </a:prstGeom>
          <a:ln w="12700" cmpd="sng">
            <a:solidFill>
              <a:srgbClr val="FFC0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oupe 123"/>
          <p:cNvGrpSpPr/>
          <p:nvPr/>
        </p:nvGrpSpPr>
        <p:grpSpPr>
          <a:xfrm>
            <a:off x="7776000" y="4020470"/>
            <a:ext cx="612000" cy="1181530"/>
            <a:chOff x="7613768" y="4038470"/>
            <a:chExt cx="683291" cy="1181530"/>
          </a:xfrm>
        </p:grpSpPr>
        <p:cxnSp>
          <p:nvCxnSpPr>
            <p:cNvPr id="191" name="Connecteur droit avec flèche 190"/>
            <p:cNvCxnSpPr/>
            <p:nvPr/>
          </p:nvCxnSpPr>
          <p:spPr>
            <a:xfrm rot="5400000" flipH="1" flipV="1">
              <a:off x="8026265" y="4307676"/>
              <a:ext cx="540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cteur droit avec flèche 189"/>
            <p:cNvCxnSpPr/>
            <p:nvPr/>
          </p:nvCxnSpPr>
          <p:spPr>
            <a:xfrm rot="5400000" flipH="1" flipV="1">
              <a:off x="7290562" y="4895206"/>
              <a:ext cx="648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avec flèche 191"/>
            <p:cNvCxnSpPr/>
            <p:nvPr/>
          </p:nvCxnSpPr>
          <p:spPr>
            <a:xfrm rot="10800000">
              <a:off x="7632562" y="4572000"/>
              <a:ext cx="648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5" name="Connecteur droit avec flèche 234"/>
          <p:cNvCxnSpPr/>
          <p:nvPr/>
        </p:nvCxnSpPr>
        <p:spPr>
          <a:xfrm rot="5400000" flipH="1" flipV="1">
            <a:off x="8085637" y="3077603"/>
            <a:ext cx="1008000" cy="794"/>
          </a:xfrm>
          <a:prstGeom prst="straightConnector1">
            <a:avLst/>
          </a:prstGeom>
          <a:ln w="3175">
            <a:solidFill>
              <a:schemeClr val="accent2">
                <a:lumMod val="75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ZoneTexte 100"/>
          <p:cNvSpPr txBox="1"/>
          <p:nvPr/>
        </p:nvSpPr>
        <p:spPr>
          <a:xfrm>
            <a:off x="8064000" y="2070000"/>
            <a:ext cx="10258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tx2">
                    <a:lumMod val="75000"/>
                  </a:schemeClr>
                </a:solidFill>
              </a:rPr>
              <a:t>CAP</a:t>
            </a:r>
          </a:p>
          <a:p>
            <a:pPr algn="ctr"/>
            <a:r>
              <a:rPr lang="fr-FR" sz="1600" dirty="0" smtClean="0">
                <a:solidFill>
                  <a:schemeClr val="tx2">
                    <a:lumMod val="75000"/>
                  </a:schemeClr>
                </a:solidFill>
              </a:rPr>
              <a:t>(niveau V)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85" name="Connecteur droit avec flèche 184"/>
          <p:cNvCxnSpPr/>
          <p:nvPr/>
        </p:nvCxnSpPr>
        <p:spPr>
          <a:xfrm rot="5400000" flipH="1" flipV="1">
            <a:off x="7686793" y="4212000"/>
            <a:ext cx="324000" cy="1588"/>
          </a:xfrm>
          <a:prstGeom prst="straightConnector1">
            <a:avLst/>
          </a:prstGeom>
          <a:ln w="53975" cmpd="sng">
            <a:solidFill>
              <a:srgbClr val="FF99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Connecteur droit avec flèche 185"/>
          <p:cNvCxnSpPr/>
          <p:nvPr/>
        </p:nvCxnSpPr>
        <p:spPr>
          <a:xfrm rot="10800000" flipH="1">
            <a:off x="7848000" y="4374000"/>
            <a:ext cx="288000" cy="1588"/>
          </a:xfrm>
          <a:prstGeom prst="straightConnector1">
            <a:avLst/>
          </a:prstGeom>
          <a:ln w="53975" cmpd="sng">
            <a:solidFill>
              <a:srgbClr val="FF9900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" name="Groupe 219"/>
          <p:cNvGrpSpPr/>
          <p:nvPr/>
        </p:nvGrpSpPr>
        <p:grpSpPr>
          <a:xfrm>
            <a:off x="8118000" y="3024794"/>
            <a:ext cx="289588" cy="1368000"/>
            <a:chOff x="8135206" y="3024794"/>
            <a:chExt cx="289588" cy="1368000"/>
          </a:xfrm>
        </p:grpSpPr>
        <p:cxnSp>
          <p:nvCxnSpPr>
            <p:cNvPr id="187" name="Connecteur droit avec flèche 186"/>
            <p:cNvCxnSpPr/>
            <p:nvPr/>
          </p:nvCxnSpPr>
          <p:spPr>
            <a:xfrm rot="16200000" flipH="1">
              <a:off x="8244000" y="3204000"/>
              <a:ext cx="360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cteur droit avec flèche 187"/>
            <p:cNvCxnSpPr/>
            <p:nvPr/>
          </p:nvCxnSpPr>
          <p:spPr>
            <a:xfrm rot="5400000" flipH="1" flipV="1">
              <a:off x="7452000" y="3708000"/>
              <a:ext cx="1368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cteur droit avec flèche 188"/>
            <p:cNvCxnSpPr/>
            <p:nvPr/>
          </p:nvCxnSpPr>
          <p:spPr>
            <a:xfrm rot="10800000">
              <a:off x="8135206" y="3024794"/>
              <a:ext cx="288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e 124"/>
          <p:cNvGrpSpPr/>
          <p:nvPr/>
        </p:nvGrpSpPr>
        <p:grpSpPr>
          <a:xfrm>
            <a:off x="7920000" y="4716794"/>
            <a:ext cx="468000" cy="468000"/>
            <a:chOff x="7812561" y="4734794"/>
            <a:chExt cx="484498" cy="468000"/>
          </a:xfrm>
        </p:grpSpPr>
        <p:cxnSp>
          <p:nvCxnSpPr>
            <p:cNvPr id="96" name="Connecteur droit avec flèche 95"/>
            <p:cNvCxnSpPr/>
            <p:nvPr/>
          </p:nvCxnSpPr>
          <p:spPr>
            <a:xfrm rot="16200000" flipH="1">
              <a:off x="8134265" y="4896000"/>
              <a:ext cx="324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/>
            <p:nvPr/>
          </p:nvCxnSpPr>
          <p:spPr>
            <a:xfrm rot="10800000">
              <a:off x="7812562" y="4734794"/>
              <a:ext cx="468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129"/>
            <p:cNvCxnSpPr/>
            <p:nvPr/>
          </p:nvCxnSpPr>
          <p:spPr>
            <a:xfrm rot="5400000" flipH="1" flipV="1">
              <a:off x="7579355" y="4968000"/>
              <a:ext cx="468000" cy="1588"/>
            </a:xfrm>
            <a:prstGeom prst="straightConnector1">
              <a:avLst/>
            </a:prstGeom>
            <a:ln w="53975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>
            <a:hlinkClick r:id="rId5" action="ppaction://hlinksldjump" tooltip="205 spécialités"/>
          </p:cNvPr>
          <p:cNvSpPr/>
          <p:nvPr/>
        </p:nvSpPr>
        <p:spPr>
          <a:xfrm>
            <a:off x="8244000" y="5058000"/>
            <a:ext cx="720000" cy="540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2">
                    <a:lumMod val="75000"/>
                  </a:schemeClr>
                </a:solidFill>
              </a:rPr>
              <a:t>annéeCAP</a:t>
            </a:r>
            <a:endParaRPr lang="fr-FR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2" name="Rectangle 221">
            <a:hlinkClick r:id="" action="ppaction://hlinkshowjump?jump=firstslide" tooltip="205 spécialités"/>
          </p:cNvPr>
          <p:cNvSpPr/>
          <p:nvPr/>
        </p:nvSpPr>
        <p:spPr>
          <a:xfrm>
            <a:off x="8244000" y="3402000"/>
            <a:ext cx="720000" cy="64294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ème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tx2">
                    <a:lumMod val="75000"/>
                  </a:schemeClr>
                </a:solidFill>
              </a:rPr>
              <a:t>annéeCAP</a:t>
            </a:r>
            <a:endParaRPr lang="fr-FR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00" name="Connecteur droit avec flèche 199"/>
          <p:cNvCxnSpPr/>
          <p:nvPr/>
        </p:nvCxnSpPr>
        <p:spPr>
          <a:xfrm rot="5400000" flipH="1" flipV="1">
            <a:off x="8211637" y="1745602"/>
            <a:ext cx="756000" cy="794"/>
          </a:xfrm>
          <a:prstGeom prst="straightConnector1">
            <a:avLst/>
          </a:prstGeom>
          <a:ln w="3175">
            <a:solidFill>
              <a:schemeClr val="accent2">
                <a:lumMod val="75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avec flèche 114"/>
          <p:cNvCxnSpPr/>
          <p:nvPr/>
        </p:nvCxnSpPr>
        <p:spPr>
          <a:xfrm rot="10800000">
            <a:off x="6660000" y="4284000"/>
            <a:ext cx="522000" cy="1588"/>
          </a:xfrm>
          <a:prstGeom prst="straightConnector1">
            <a:avLst/>
          </a:prstGeom>
          <a:ln w="76200" cmpd="sng">
            <a:solidFill>
              <a:srgbClr val="FF99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8" name="Groupe 237"/>
          <p:cNvGrpSpPr/>
          <p:nvPr/>
        </p:nvGrpSpPr>
        <p:grpSpPr>
          <a:xfrm>
            <a:off x="7182000" y="3024000"/>
            <a:ext cx="252000" cy="1224000"/>
            <a:chOff x="7126196" y="3037118"/>
            <a:chExt cx="289804" cy="1224000"/>
          </a:xfrm>
        </p:grpSpPr>
        <p:cxnSp>
          <p:nvCxnSpPr>
            <p:cNvPr id="111" name="Connecteur droit avec flèche 110"/>
            <p:cNvCxnSpPr/>
            <p:nvPr/>
          </p:nvCxnSpPr>
          <p:spPr>
            <a:xfrm rot="5400000" flipH="1" flipV="1">
              <a:off x="7235419" y="3216537"/>
              <a:ext cx="360000" cy="1162"/>
            </a:xfrm>
            <a:prstGeom prst="straightConnector1">
              <a:avLst/>
            </a:prstGeom>
            <a:ln w="76200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avec flèche 111"/>
            <p:cNvCxnSpPr/>
            <p:nvPr/>
          </p:nvCxnSpPr>
          <p:spPr>
            <a:xfrm rot="5400000" flipH="1" flipV="1">
              <a:off x="6514777" y="3648537"/>
              <a:ext cx="1224000" cy="1162"/>
            </a:xfrm>
            <a:prstGeom prst="straightConnector1">
              <a:avLst/>
            </a:prstGeom>
            <a:ln w="76200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avec flèche 112"/>
            <p:cNvCxnSpPr/>
            <p:nvPr/>
          </p:nvCxnSpPr>
          <p:spPr>
            <a:xfrm rot="10800000" flipV="1">
              <a:off x="7126196" y="3037118"/>
              <a:ext cx="289804" cy="1588"/>
            </a:xfrm>
            <a:prstGeom prst="straightConnector1">
              <a:avLst/>
            </a:prstGeom>
            <a:ln w="76200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e 113"/>
          <p:cNvGrpSpPr/>
          <p:nvPr/>
        </p:nvGrpSpPr>
        <p:grpSpPr>
          <a:xfrm>
            <a:off x="6660000" y="4014000"/>
            <a:ext cx="756000" cy="540000"/>
            <a:chOff x="6408000" y="3714752"/>
            <a:chExt cx="684000" cy="972000"/>
          </a:xfrm>
        </p:grpSpPr>
        <p:cxnSp>
          <p:nvCxnSpPr>
            <p:cNvPr id="117" name="Connecteur droit avec flèche 116"/>
            <p:cNvCxnSpPr/>
            <p:nvPr/>
          </p:nvCxnSpPr>
          <p:spPr>
            <a:xfrm rot="16200000" flipH="1" flipV="1">
              <a:off x="6750000" y="4338000"/>
              <a:ext cx="0" cy="684000"/>
            </a:xfrm>
            <a:prstGeom prst="straightConnector1">
              <a:avLst/>
            </a:prstGeom>
            <a:ln w="76200" cmpd="sng">
              <a:solidFill>
                <a:schemeClr val="accent3">
                  <a:lumMod val="75000"/>
                </a:schemeClr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117"/>
            <p:cNvCxnSpPr/>
            <p:nvPr/>
          </p:nvCxnSpPr>
          <p:spPr>
            <a:xfrm flipV="1">
              <a:off x="7092000" y="3714752"/>
              <a:ext cx="0" cy="972000"/>
            </a:xfrm>
            <a:prstGeom prst="straightConnector1">
              <a:avLst/>
            </a:prstGeom>
            <a:ln w="76200" cmpd="sng">
              <a:solidFill>
                <a:schemeClr val="accent3">
                  <a:lumMod val="75000"/>
                </a:schemeClr>
              </a:solidFill>
              <a:prstDash val="sysDash"/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e 122"/>
          <p:cNvGrpSpPr/>
          <p:nvPr/>
        </p:nvGrpSpPr>
        <p:grpSpPr>
          <a:xfrm>
            <a:off x="6659999" y="4824000"/>
            <a:ext cx="900000" cy="540000"/>
            <a:chOff x="6372000" y="4356000"/>
            <a:chExt cx="900000" cy="540000"/>
          </a:xfrm>
        </p:grpSpPr>
        <p:cxnSp>
          <p:nvCxnSpPr>
            <p:cNvPr id="110" name="Connecteur droit avec flèche 109"/>
            <p:cNvCxnSpPr/>
            <p:nvPr/>
          </p:nvCxnSpPr>
          <p:spPr>
            <a:xfrm rot="10800000">
              <a:off x="6372000" y="4356000"/>
              <a:ext cx="900000" cy="1588"/>
            </a:xfrm>
            <a:prstGeom prst="straightConnector1">
              <a:avLst/>
            </a:prstGeom>
            <a:ln w="76200" cmpd="sng">
              <a:solidFill>
                <a:srgbClr val="FF9900"/>
              </a:solidFill>
              <a:prstDash val="sys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avec flèche 127"/>
            <p:cNvCxnSpPr/>
            <p:nvPr/>
          </p:nvCxnSpPr>
          <p:spPr>
            <a:xfrm rot="5400000" flipH="1" flipV="1">
              <a:off x="7001206" y="4625206"/>
              <a:ext cx="540000" cy="1588"/>
            </a:xfrm>
            <a:prstGeom prst="straightConnector1">
              <a:avLst/>
            </a:prstGeom>
            <a:ln w="76200" cmpd="sng">
              <a:solidFill>
                <a:srgbClr val="FF9900"/>
              </a:solidFill>
              <a:prstDash val="sysDash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Rectangle à coins arrondis 133"/>
          <p:cNvSpPr/>
          <p:nvPr/>
        </p:nvSpPr>
        <p:spPr>
          <a:xfrm>
            <a:off x="214282" y="990000"/>
            <a:ext cx="7344000" cy="396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Études</a:t>
            </a:r>
            <a:r>
              <a:rPr lang="fr-FR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supérieures</a:t>
            </a:r>
            <a:endParaRPr lang="fr-FR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cxnSp>
        <p:nvCxnSpPr>
          <p:cNvPr id="206" name="Connecteur droit avec flèche 205"/>
          <p:cNvCxnSpPr/>
          <p:nvPr/>
        </p:nvCxnSpPr>
        <p:spPr>
          <a:xfrm rot="16200000" flipV="1">
            <a:off x="2052000" y="2898000"/>
            <a:ext cx="0" cy="648000"/>
          </a:xfrm>
          <a:prstGeom prst="straightConnector1">
            <a:avLst/>
          </a:prstGeom>
          <a:ln w="76200" cmpd="sng"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Connecteur droit avec flèche 206"/>
          <p:cNvCxnSpPr/>
          <p:nvPr/>
        </p:nvCxnSpPr>
        <p:spPr>
          <a:xfrm rot="5400000" flipH="1" flipV="1">
            <a:off x="2052000" y="2466000"/>
            <a:ext cx="0" cy="648000"/>
          </a:xfrm>
          <a:prstGeom prst="straightConnector1">
            <a:avLst/>
          </a:prstGeom>
          <a:ln w="76200">
            <a:solidFill>
              <a:srgbClr val="B4B000"/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6" name="Groupe 235"/>
          <p:cNvGrpSpPr/>
          <p:nvPr/>
        </p:nvGrpSpPr>
        <p:grpSpPr>
          <a:xfrm>
            <a:off x="7308000" y="1368000"/>
            <a:ext cx="720000" cy="4230000"/>
            <a:chOff x="7164000" y="1368000"/>
            <a:chExt cx="720000" cy="4230000"/>
          </a:xfrm>
        </p:grpSpPr>
        <p:cxnSp>
          <p:nvCxnSpPr>
            <p:cNvPr id="153" name="Connecteur droit avec flèche 152"/>
            <p:cNvCxnSpPr/>
            <p:nvPr/>
          </p:nvCxnSpPr>
          <p:spPr>
            <a:xfrm rot="5400000" flipH="1" flipV="1">
              <a:off x="6966000" y="4576882"/>
              <a:ext cx="1116000" cy="1588"/>
            </a:xfrm>
            <a:prstGeom prst="straightConnector1">
              <a:avLst/>
            </a:prstGeom>
            <a:ln w="12700" cmpd="sng">
              <a:solidFill>
                <a:srgbClr val="FFC000"/>
              </a:solidFill>
              <a:prstDash val="sysDash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Rectangle 220">
              <a:hlinkClick r:id="" action="ppaction://hlinkshowjump?jump=firstslide" tooltip="Mise en place : rentrée 2010 ; 96 spécialités"/>
            </p:cNvPr>
            <p:cNvSpPr/>
            <p:nvPr/>
          </p:nvSpPr>
          <p:spPr>
            <a:xfrm>
              <a:off x="7164000" y="3402000"/>
              <a:ext cx="720000" cy="64294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1</a:t>
              </a:r>
              <a:r>
                <a:rPr lang="fr-FR" sz="1400" b="1" baseline="30000" dirty="0" smtClean="0">
                  <a:solidFill>
                    <a:schemeClr val="tx2">
                      <a:lumMod val="75000"/>
                    </a:schemeClr>
                  </a:solidFill>
                </a:rPr>
                <a:t>ère</a:t>
              </a:r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</a:p>
            <a:p>
              <a:pPr algn="ctr"/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Pro.</a:t>
              </a:r>
            </a:p>
          </p:txBody>
        </p:sp>
        <p:cxnSp>
          <p:nvCxnSpPr>
            <p:cNvPr id="158" name="Connecteur droit avec flèche 157"/>
            <p:cNvCxnSpPr/>
            <p:nvPr/>
          </p:nvCxnSpPr>
          <p:spPr>
            <a:xfrm rot="5400000" flipH="1" flipV="1">
              <a:off x="7050254" y="3046953"/>
              <a:ext cx="947493" cy="1588"/>
            </a:xfrm>
            <a:prstGeom prst="straightConnector1">
              <a:avLst/>
            </a:prstGeom>
            <a:ln w="12700" cmpd="sng">
              <a:solidFill>
                <a:srgbClr val="FFC000"/>
              </a:solidFill>
              <a:prstDash val="soli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avec flèche 137"/>
            <p:cNvCxnSpPr/>
            <p:nvPr/>
          </p:nvCxnSpPr>
          <p:spPr>
            <a:xfrm rot="5400000" flipH="1" flipV="1">
              <a:off x="7380397" y="1691604"/>
              <a:ext cx="648000" cy="794"/>
            </a:xfrm>
            <a:prstGeom prst="straightConnector1">
              <a:avLst/>
            </a:prstGeom>
            <a:ln w="3175">
              <a:solidFill>
                <a:schemeClr val="accent2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hlinkClick r:id="rId5" action="ppaction://hlinksldjump" tooltip="43 champs et filières"/>
            </p:cNvPr>
            <p:cNvSpPr/>
            <p:nvPr/>
          </p:nvSpPr>
          <p:spPr>
            <a:xfrm>
              <a:off x="7164000" y="5058000"/>
              <a:ext cx="720000" cy="540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Seconde</a:t>
              </a:r>
            </a:p>
            <a:p>
              <a:pPr algn="ctr"/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 Pro.</a:t>
              </a:r>
            </a:p>
          </p:txBody>
        </p:sp>
        <p:cxnSp>
          <p:nvCxnSpPr>
            <p:cNvPr id="163" name="Connecteur droit avec flèche 162"/>
            <p:cNvCxnSpPr/>
            <p:nvPr/>
          </p:nvCxnSpPr>
          <p:spPr>
            <a:xfrm rot="5400000" flipH="1" flipV="1">
              <a:off x="6984000" y="1673206"/>
              <a:ext cx="612000" cy="1588"/>
            </a:xfrm>
            <a:prstGeom prst="straightConnector1">
              <a:avLst/>
            </a:prstGeom>
            <a:ln w="63500">
              <a:solidFill>
                <a:schemeClr val="accent2">
                  <a:lumMod val="60000"/>
                  <a:lumOff val="40000"/>
                </a:schemeClr>
              </a:solidFill>
              <a:prstDash val="sysDot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Rectangle 233">
              <a:hlinkClick r:id="" action="ppaction://hlinkshowjump?jump=firstslide" tooltip="Mise en place : rentrée 2011 ; 96 spécialités"/>
            </p:cNvPr>
            <p:cNvSpPr/>
            <p:nvPr/>
          </p:nvSpPr>
          <p:spPr>
            <a:xfrm>
              <a:off x="7164000" y="1926000"/>
              <a:ext cx="720000" cy="642942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T</a:t>
              </a:r>
              <a:r>
                <a:rPr lang="fr-FR" sz="1400" b="1" baseline="30000" dirty="0" smtClean="0">
                  <a:solidFill>
                    <a:schemeClr val="tx2">
                      <a:lumMod val="75000"/>
                    </a:schemeClr>
                  </a:solidFill>
                </a:rPr>
                <a:t>ale </a:t>
              </a:r>
            </a:p>
            <a:p>
              <a:pPr algn="ctr"/>
              <a:r>
                <a:rPr lang="fr-FR" sz="1400" b="1" dirty="0" smtClean="0">
                  <a:solidFill>
                    <a:schemeClr val="tx2">
                      <a:lumMod val="75000"/>
                    </a:schemeClr>
                  </a:solidFill>
                </a:rPr>
                <a:t>Pro.</a:t>
              </a:r>
            </a:p>
          </p:txBody>
        </p:sp>
      </p:grpSp>
      <p:cxnSp>
        <p:nvCxnSpPr>
          <p:cNvPr id="181" name="Connecteur droit avec flèche 180"/>
          <p:cNvCxnSpPr/>
          <p:nvPr/>
        </p:nvCxnSpPr>
        <p:spPr>
          <a:xfrm rot="5400000" flipH="1" flipV="1">
            <a:off x="5764722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cteur droit avec flèche 181"/>
          <p:cNvCxnSpPr/>
          <p:nvPr/>
        </p:nvCxnSpPr>
        <p:spPr>
          <a:xfrm rot="5400000" flipH="1" flipV="1">
            <a:off x="6336226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Connecteur droit avec flèche 164"/>
          <p:cNvCxnSpPr/>
          <p:nvPr/>
        </p:nvCxnSpPr>
        <p:spPr>
          <a:xfrm rot="5400000" flipH="1" flipV="1">
            <a:off x="2182722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necteur droit avec flèche 165"/>
          <p:cNvCxnSpPr/>
          <p:nvPr/>
        </p:nvCxnSpPr>
        <p:spPr>
          <a:xfrm rot="5400000" flipH="1" flipV="1">
            <a:off x="2789945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Connecteur droit avec flèche 166"/>
          <p:cNvCxnSpPr/>
          <p:nvPr/>
        </p:nvCxnSpPr>
        <p:spPr>
          <a:xfrm rot="5400000" flipH="1" flipV="1">
            <a:off x="3432887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eur droit avec flèche 167"/>
          <p:cNvCxnSpPr/>
          <p:nvPr/>
        </p:nvCxnSpPr>
        <p:spPr>
          <a:xfrm rot="5400000" flipH="1" flipV="1">
            <a:off x="4040110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Connecteur droit avec flèche 179"/>
          <p:cNvCxnSpPr/>
          <p:nvPr/>
        </p:nvCxnSpPr>
        <p:spPr>
          <a:xfrm rot="5400000" flipH="1" flipV="1">
            <a:off x="4611614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Rectangle 226"/>
          <p:cNvSpPr/>
          <p:nvPr/>
        </p:nvSpPr>
        <p:spPr>
          <a:xfrm>
            <a:off x="3392478" y="1926000"/>
            <a:ext cx="642942" cy="356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>
              <a:lnSpc>
                <a:spcPct val="80000"/>
              </a:lnSpc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STI2D</a:t>
            </a:r>
          </a:p>
        </p:txBody>
      </p:sp>
      <p:sp>
        <p:nvSpPr>
          <p:cNvPr id="230" name="Rectangle 229"/>
          <p:cNvSpPr/>
          <p:nvPr/>
        </p:nvSpPr>
        <p:spPr>
          <a:xfrm>
            <a:off x="4035420" y="1926000"/>
            <a:ext cx="571504" cy="356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>
              <a:lnSpc>
                <a:spcPct val="80000"/>
              </a:lnSpc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STL</a:t>
            </a:r>
          </a:p>
        </p:txBody>
      </p:sp>
      <p:cxnSp>
        <p:nvCxnSpPr>
          <p:cNvPr id="183" name="Connecteur droit avec flèche 182"/>
          <p:cNvCxnSpPr/>
          <p:nvPr/>
        </p:nvCxnSpPr>
        <p:spPr>
          <a:xfrm rot="5400000" flipH="1" flipV="1">
            <a:off x="149765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cteur droit avec flèche 183"/>
          <p:cNvCxnSpPr/>
          <p:nvPr/>
        </p:nvCxnSpPr>
        <p:spPr>
          <a:xfrm rot="5400000" flipH="1" flipV="1">
            <a:off x="756988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cteur droit avec flèche 193"/>
          <p:cNvCxnSpPr/>
          <p:nvPr/>
        </p:nvCxnSpPr>
        <p:spPr>
          <a:xfrm rot="5400000" flipH="1" flipV="1">
            <a:off x="1399930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Connecteur droit avec flèche 214"/>
          <p:cNvCxnSpPr/>
          <p:nvPr/>
        </p:nvCxnSpPr>
        <p:spPr>
          <a:xfrm rot="5400000" flipH="1" flipV="1">
            <a:off x="5189284" y="1647706"/>
            <a:ext cx="561000" cy="1588"/>
          </a:xfrm>
          <a:prstGeom prst="straightConnector1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hlinkClick r:id="rId5" action="ppaction://hlinksldjump" tooltip="Pas de réforme envisagée à ce jour"/>
          </p:cNvPr>
          <p:cNvSpPr/>
          <p:nvPr/>
        </p:nvSpPr>
        <p:spPr>
          <a:xfrm>
            <a:off x="5184032" y="1926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STAV</a:t>
            </a:r>
          </a:p>
        </p:txBody>
      </p:sp>
      <p:cxnSp>
        <p:nvCxnSpPr>
          <p:cNvPr id="216" name="Connecteur droit avec flèche 215"/>
          <p:cNvCxnSpPr/>
          <p:nvPr/>
        </p:nvCxnSpPr>
        <p:spPr>
          <a:xfrm rot="5400000" flipH="1" flipV="1">
            <a:off x="4996006" y="3046953"/>
            <a:ext cx="947493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5760000" y="3402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Hôtel.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6331504" y="3402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TMD</a:t>
            </a:r>
            <a:endParaRPr lang="fr-FR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3392446" y="3402000"/>
            <a:ext cx="642942" cy="356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>
              <a:lnSpc>
                <a:spcPct val="80000"/>
              </a:lnSpc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STI2D</a:t>
            </a:r>
          </a:p>
        </p:txBody>
      </p:sp>
      <p:sp>
        <p:nvSpPr>
          <p:cNvPr id="174" name="Rectangle 173"/>
          <p:cNvSpPr/>
          <p:nvPr/>
        </p:nvSpPr>
        <p:spPr>
          <a:xfrm>
            <a:off x="2178000" y="3402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STG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2749504" y="3402000"/>
            <a:ext cx="642942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ST2S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4035388" y="3402000"/>
            <a:ext cx="571504" cy="356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>
              <a:lnSpc>
                <a:spcPct val="80000"/>
              </a:lnSpc>
            </a:pP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rèe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STL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4606892" y="3402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STD2A</a:t>
            </a:r>
          </a:p>
        </p:txBody>
      </p:sp>
      <p:sp>
        <p:nvSpPr>
          <p:cNvPr id="137" name="Rectangle 136">
            <a:hlinkClick r:id="rId5" action="ppaction://hlinksldjump" tooltip="Pas de réforme envisagée à ce jour"/>
          </p:cNvPr>
          <p:cNvSpPr/>
          <p:nvPr/>
        </p:nvSpPr>
        <p:spPr>
          <a:xfrm>
            <a:off x="5184000" y="3402000"/>
            <a:ext cx="571504" cy="64294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ère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 STAV</a:t>
            </a:r>
          </a:p>
        </p:txBody>
      </p:sp>
      <p:cxnSp>
        <p:nvCxnSpPr>
          <p:cNvPr id="217" name="Connecteur droit avec flèche 216"/>
          <p:cNvCxnSpPr/>
          <p:nvPr/>
        </p:nvCxnSpPr>
        <p:spPr>
          <a:xfrm rot="5400000" flipH="1" flipV="1">
            <a:off x="4875752" y="4612882"/>
            <a:ext cx="1188000" cy="1588"/>
          </a:xfrm>
          <a:prstGeom prst="straightConnector1">
            <a:avLst/>
          </a:prstGeom>
          <a:ln w="12700" cmpd="sng">
            <a:solidFill>
              <a:schemeClr val="tx2">
                <a:lumMod val="40000"/>
                <a:lumOff val="60000"/>
              </a:schemeClr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16000" y="5058000"/>
            <a:ext cx="5544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2">
                    <a:lumMod val="75000"/>
                  </a:schemeClr>
                </a:solidFill>
              </a:rPr>
              <a:t>Seconde générale et technologique</a:t>
            </a:r>
          </a:p>
          <a:p>
            <a:pPr algn="ctr"/>
            <a:r>
              <a:rPr lang="fr-FR" sz="1600" dirty="0" smtClean="0">
                <a:solidFill>
                  <a:schemeClr val="tx2">
                    <a:lumMod val="75000"/>
                  </a:schemeClr>
                </a:solidFill>
              </a:rPr>
              <a:t>Classe d’exploration</a:t>
            </a:r>
            <a:endParaRPr lang="fr-FR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09" name="Connecteur droit avec flèche 208"/>
          <p:cNvCxnSpPr/>
          <p:nvPr/>
        </p:nvCxnSpPr>
        <p:spPr>
          <a:xfrm rot="16200000" flipV="1">
            <a:off x="4545000" y="800999"/>
            <a:ext cx="0" cy="4374000"/>
          </a:xfrm>
          <a:prstGeom prst="straightConnector1">
            <a:avLst/>
          </a:prstGeom>
          <a:ln w="53975" cmpd="sng">
            <a:prstDash val="sysDash"/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avec flèche 130"/>
          <p:cNvCxnSpPr/>
          <p:nvPr/>
        </p:nvCxnSpPr>
        <p:spPr>
          <a:xfrm>
            <a:off x="6912000" y="5328000"/>
            <a:ext cx="396000" cy="1588"/>
          </a:xfrm>
          <a:prstGeom prst="straightConnector1">
            <a:avLst/>
          </a:prstGeom>
          <a:ln w="76200" cmpd="sng">
            <a:solidFill>
              <a:schemeClr val="accent3">
                <a:lumMod val="75000"/>
              </a:schemeClr>
            </a:solidFill>
            <a:prstDash val="sys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Rectangle 222"/>
          <p:cNvSpPr/>
          <p:nvPr/>
        </p:nvSpPr>
        <p:spPr>
          <a:xfrm>
            <a:off x="180032" y="2293200"/>
            <a:ext cx="1710000" cy="273600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Tronc</a:t>
            </a:r>
            <a:r>
              <a:rPr lang="fr-FR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tx2">
                    <a:lumMod val="75000"/>
                  </a:schemeClr>
                </a:solidFill>
              </a:rPr>
              <a:t>commun T</a:t>
            </a:r>
            <a:r>
              <a:rPr lang="fr-FR" sz="1400" b="1" baseline="30000" dirty="0" smtClean="0">
                <a:solidFill>
                  <a:schemeClr val="tx2">
                    <a:lumMod val="75000"/>
                  </a:schemeClr>
                </a:solidFill>
              </a:rPr>
              <a:t>ale</a:t>
            </a:r>
            <a:endParaRPr lang="fr-FR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03" name="Groupe 202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204" name="Bouton d'action : Accueil 203">
              <a:hlinkClick r:id="rId6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5" name="Bouton d'action : Précédent 204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0" name="Bouton d'action : Suivant 209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1" name="ZoneTexte 210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12" name="Bouton d'action : Personnalisé 211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36000" y="0"/>
            <a:ext cx="727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 :</a:t>
            </a:r>
            <a:endParaRPr lang="fr-FR" sz="24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Orientation ; tutorat…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16" name="Groupe 15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17" name="Bouton d'action : Accueil 16">
              <a:hlinkClick r:id="rId3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3" name="Bouton d'action : Précédent 22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Bouton d'action : Suivant 2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27" name="Bouton d'action : Personnalisé 26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2" name="Groupe 51"/>
          <p:cNvGrpSpPr/>
          <p:nvPr/>
        </p:nvGrpSpPr>
        <p:grpSpPr>
          <a:xfrm>
            <a:off x="252000" y="1368000"/>
            <a:ext cx="8640000" cy="4176000"/>
            <a:chOff x="252000" y="828000"/>
            <a:chExt cx="8640000" cy="4176000"/>
          </a:xfrm>
        </p:grpSpPr>
        <p:sp>
          <p:nvSpPr>
            <p:cNvPr id="51" name="Rectangle 50"/>
            <p:cNvSpPr/>
            <p:nvPr/>
          </p:nvSpPr>
          <p:spPr>
            <a:xfrm>
              <a:off x="252000" y="828000"/>
              <a:ext cx="8640000" cy="4176000"/>
            </a:xfrm>
            <a:prstGeom prst="rect">
              <a:avLst/>
            </a:prstGeom>
            <a:solidFill>
              <a:srgbClr val="ECF1F8"/>
            </a:solidFill>
            <a:ln w="508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1800000" y="900000"/>
              <a:ext cx="5544000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 smtClean="0">
                  <a:solidFill>
                    <a:schemeClr val="accent1">
                      <a:lumMod val="75000"/>
                    </a:schemeClr>
                  </a:solidFill>
                </a:rPr>
                <a:t>Réforme 2010 </a:t>
              </a:r>
              <a:r>
                <a:rPr lang="fr-FR" sz="2400" b="1" smtClean="0">
                  <a:solidFill>
                    <a:schemeClr val="accent1">
                      <a:lumMod val="75000"/>
                    </a:schemeClr>
                  </a:solidFill>
                </a:rPr>
                <a:t>: affichage et réalités</a:t>
              </a:r>
              <a:endParaRPr lang="fr-FR" sz="2400" b="1" dirty="0" smtClean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grpSp>
          <p:nvGrpSpPr>
            <p:cNvPr id="50" name="Groupe 49"/>
            <p:cNvGrpSpPr/>
            <p:nvPr/>
          </p:nvGrpSpPr>
          <p:grpSpPr>
            <a:xfrm>
              <a:off x="468000" y="1512000"/>
              <a:ext cx="8208000" cy="3276000"/>
              <a:chOff x="468000" y="792000"/>
              <a:chExt cx="8208000" cy="3276000"/>
            </a:xfrm>
          </p:grpSpPr>
          <p:grpSp>
            <p:nvGrpSpPr>
              <p:cNvPr id="49" name="Groupe 48"/>
              <p:cNvGrpSpPr/>
              <p:nvPr/>
            </p:nvGrpSpPr>
            <p:grpSpPr>
              <a:xfrm>
                <a:off x="468000" y="792000"/>
                <a:ext cx="3996000" cy="864000"/>
                <a:chOff x="612000" y="792000"/>
                <a:chExt cx="3996000" cy="864000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612000" y="792000"/>
                  <a:ext cx="3996000" cy="864000"/>
                </a:xfrm>
                <a:prstGeom prst="rect">
                  <a:avLst/>
                </a:prstGeom>
                <a:gradFill flip="none" rotWithShape="1">
                  <a:gsLst>
                    <a:gs pos="49000">
                      <a:srgbClr val="8488C4"/>
                    </a:gs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  <a:scene3d>
                  <a:camera prst="orthographicFront"/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2000" b="1" dirty="0" smtClean="0"/>
                    <a:t>Stages : remise à niveau ; passerelles</a:t>
                  </a:r>
                </a:p>
                <a:p>
                  <a:r>
                    <a:rPr lang="fr-FR" sz="2000" b="1" dirty="0" smtClean="0"/>
                    <a:t>  </a:t>
                  </a:r>
                  <a:r>
                    <a:rPr lang="fr-FR" b="1" dirty="0" smtClean="0">
                      <a:hlinkClick r:id="rId4"/>
                    </a:rPr>
                    <a:t>Doc. Ministère</a:t>
                  </a:r>
                  <a:endParaRPr lang="fr-FR" b="1" dirty="0" smtClean="0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664000" y="1242000"/>
                  <a:ext cx="1908000" cy="360000"/>
                </a:xfrm>
                <a:prstGeom prst="rect">
                  <a:avLst/>
                </a:prstGeom>
                <a:solidFill>
                  <a:srgbClr val="FF5050"/>
                </a:soli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1600" b="1" dirty="0" smtClean="0">
                      <a:solidFill>
                        <a:schemeClr val="bg1"/>
                      </a:solidFill>
                    </a:rPr>
                    <a:t>Point de vue : </a:t>
                  </a:r>
                  <a:r>
                    <a:rPr lang="fr-FR" b="1" dirty="0" smtClean="0">
                      <a:solidFill>
                        <a:srgbClr val="0000FF"/>
                      </a:solidFill>
                      <a:hlinkClick r:id="rId5"/>
                    </a:rPr>
                    <a:t>SNES</a:t>
                  </a:r>
                  <a:r>
                    <a:rPr lang="fr-FR" sz="2000" b="1" dirty="0" smtClean="0">
                      <a:solidFill>
                        <a:srgbClr val="0000FF"/>
                      </a:solidFill>
                    </a:rPr>
                    <a:t> </a:t>
                  </a:r>
                  <a:endParaRPr lang="fr-FR" sz="2000" b="1" dirty="0">
                    <a:solidFill>
                      <a:srgbClr val="0000FF"/>
                    </a:solidFill>
                  </a:endParaRPr>
                </a:p>
              </p:txBody>
            </p:sp>
          </p:grpSp>
          <p:grpSp>
            <p:nvGrpSpPr>
              <p:cNvPr id="48" name="Groupe 47"/>
              <p:cNvGrpSpPr/>
              <p:nvPr/>
            </p:nvGrpSpPr>
            <p:grpSpPr>
              <a:xfrm>
                <a:off x="468000" y="2016000"/>
                <a:ext cx="3996000" cy="864000"/>
                <a:chOff x="612000" y="1764000"/>
                <a:chExt cx="3996000" cy="864000"/>
              </a:xfrm>
            </p:grpSpPr>
            <p:sp>
              <p:nvSpPr>
                <p:cNvPr id="45" name="Rectangle 44"/>
                <p:cNvSpPr/>
                <p:nvPr/>
              </p:nvSpPr>
              <p:spPr>
                <a:xfrm>
                  <a:off x="612000" y="1764000"/>
                  <a:ext cx="3996000" cy="864000"/>
                </a:xfrm>
                <a:prstGeom prst="rect">
                  <a:avLst/>
                </a:prstGeom>
                <a:gradFill flip="none" rotWithShape="1">
                  <a:gsLst>
                    <a:gs pos="49000">
                      <a:srgbClr val="8488C4"/>
                    </a:gs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  <a:scene3d>
                  <a:camera prst="orthographicFront"/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2000" b="1" dirty="0" smtClean="0"/>
                    <a:t>Tutorat   </a:t>
                  </a:r>
                </a:p>
                <a:p>
                  <a:r>
                    <a:rPr lang="fr-FR" sz="2000" b="1" dirty="0" smtClean="0"/>
                    <a:t> </a:t>
                  </a:r>
                  <a:r>
                    <a:rPr lang="fr-FR" b="1" dirty="0" smtClean="0">
                      <a:hlinkClick r:id="rId6"/>
                    </a:rPr>
                    <a:t>Doc. Ministère</a:t>
                  </a:r>
                  <a:endParaRPr lang="fr-FR" b="1" dirty="0" smtClean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664000" y="2214000"/>
                  <a:ext cx="1908000" cy="360000"/>
                </a:xfrm>
                <a:prstGeom prst="rect">
                  <a:avLst/>
                </a:prstGeom>
                <a:solidFill>
                  <a:srgbClr val="FF5050"/>
                </a:soli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1600" b="1" dirty="0" smtClean="0">
                      <a:solidFill>
                        <a:schemeClr val="bg1"/>
                      </a:solidFill>
                    </a:rPr>
                    <a:t>Point de vue : </a:t>
                  </a:r>
                  <a:r>
                    <a:rPr lang="fr-FR" b="1" dirty="0" smtClean="0">
                      <a:solidFill>
                        <a:srgbClr val="0000FF"/>
                      </a:solidFill>
                      <a:hlinkClick r:id="rId5"/>
                    </a:rPr>
                    <a:t>SNES</a:t>
                  </a:r>
                  <a:r>
                    <a:rPr lang="fr-FR" sz="2000" b="1" dirty="0" smtClean="0">
                      <a:solidFill>
                        <a:srgbClr val="0000FF"/>
                      </a:solidFill>
                    </a:rPr>
                    <a:t> </a:t>
                  </a:r>
                  <a:endParaRPr lang="fr-FR" sz="2000" b="1" dirty="0">
                    <a:solidFill>
                      <a:srgbClr val="0000FF"/>
                    </a:solidFill>
                  </a:endParaRPr>
                </a:p>
              </p:txBody>
            </p:sp>
          </p:grpSp>
          <p:grpSp>
            <p:nvGrpSpPr>
              <p:cNvPr id="31" name="Groupe 30"/>
              <p:cNvGrpSpPr/>
              <p:nvPr/>
            </p:nvGrpSpPr>
            <p:grpSpPr>
              <a:xfrm>
                <a:off x="4680000" y="792000"/>
                <a:ext cx="3996000" cy="864000"/>
                <a:chOff x="432000" y="4500000"/>
                <a:chExt cx="3996000" cy="864000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432000" y="4500000"/>
                  <a:ext cx="3996000" cy="864000"/>
                </a:xfrm>
                <a:prstGeom prst="rect">
                  <a:avLst/>
                </a:prstGeom>
                <a:gradFill flip="none" rotWithShape="1">
                  <a:gsLst>
                    <a:gs pos="49000">
                      <a:srgbClr val="8488C4"/>
                    </a:gs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  <a:scene3d>
                  <a:camera prst="orthographicFront"/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2000" b="1" dirty="0" smtClean="0"/>
                    <a:t>Vie lycéenne ; Maison des lycéens</a:t>
                  </a:r>
                </a:p>
                <a:p>
                  <a:r>
                    <a:rPr lang="fr-FR" sz="2000" b="1" dirty="0" smtClean="0"/>
                    <a:t> </a:t>
                  </a:r>
                  <a:r>
                    <a:rPr lang="fr-FR" b="1" dirty="0" smtClean="0">
                      <a:hlinkClick r:id="rId7"/>
                    </a:rPr>
                    <a:t>Doc. Ministère</a:t>
                  </a:r>
                  <a:r>
                    <a:rPr lang="fr-FR" b="1" dirty="0" smtClean="0">
                      <a:solidFill>
                        <a:srgbClr val="0000FF"/>
                      </a:solidFill>
                    </a:rPr>
                    <a:t> ; </a:t>
                  </a:r>
                  <a:r>
                    <a:rPr lang="fr-FR" b="1" dirty="0" smtClean="0">
                      <a:hlinkClick r:id="rId8"/>
                    </a:rPr>
                    <a:t>B.O.</a:t>
                  </a:r>
                  <a:r>
                    <a:rPr lang="fr-FR" b="1" dirty="0" smtClean="0"/>
                    <a:t> </a:t>
                  </a:r>
                  <a:r>
                    <a:rPr lang="fr-FR" sz="2000" b="1" dirty="0" smtClean="0"/>
                    <a:t> </a:t>
                  </a: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484000" y="4950000"/>
                  <a:ext cx="1908000" cy="360000"/>
                </a:xfrm>
                <a:prstGeom prst="rect">
                  <a:avLst/>
                </a:prstGeom>
                <a:solidFill>
                  <a:srgbClr val="FF5050"/>
                </a:soli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1600" b="1" dirty="0" smtClean="0">
                      <a:solidFill>
                        <a:schemeClr val="bg1"/>
                      </a:solidFill>
                    </a:rPr>
                    <a:t>Point de vue : </a:t>
                  </a:r>
                  <a:r>
                    <a:rPr lang="fr-FR" b="1" dirty="0" smtClean="0">
                      <a:solidFill>
                        <a:srgbClr val="0000FF"/>
                      </a:solidFill>
                      <a:hlinkClick r:id="rId5"/>
                    </a:rPr>
                    <a:t>SNES</a:t>
                  </a:r>
                  <a:r>
                    <a:rPr lang="fr-FR" sz="2000" b="1" dirty="0" smtClean="0">
                      <a:solidFill>
                        <a:srgbClr val="0000FF"/>
                      </a:solidFill>
                    </a:rPr>
                    <a:t> </a:t>
                  </a:r>
                  <a:endParaRPr lang="fr-FR" sz="2000" b="1" dirty="0">
                    <a:solidFill>
                      <a:srgbClr val="0000FF"/>
                    </a:solidFill>
                  </a:endParaRPr>
                </a:p>
              </p:txBody>
            </p:sp>
          </p:grpSp>
          <p:grpSp>
            <p:nvGrpSpPr>
              <p:cNvPr id="32" name="Groupe 31"/>
              <p:cNvGrpSpPr/>
              <p:nvPr/>
            </p:nvGrpSpPr>
            <p:grpSpPr>
              <a:xfrm>
                <a:off x="4680000" y="2016000"/>
                <a:ext cx="3996000" cy="864000"/>
                <a:chOff x="432000" y="4500000"/>
                <a:chExt cx="3996000" cy="864000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432000" y="4500000"/>
                  <a:ext cx="3996000" cy="864000"/>
                </a:xfrm>
                <a:prstGeom prst="rect">
                  <a:avLst/>
                </a:prstGeom>
                <a:gradFill flip="none" rotWithShape="1">
                  <a:gsLst>
                    <a:gs pos="49000">
                      <a:srgbClr val="8488C4"/>
                    </a:gs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  <a:scene3d>
                  <a:camera prst="orthographicFront"/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2000" b="1" dirty="0" smtClean="0"/>
                    <a:t>L’accès à la culture</a:t>
                  </a:r>
                </a:p>
                <a:p>
                  <a:r>
                    <a:rPr lang="fr-FR" sz="2000" b="1" dirty="0" smtClean="0"/>
                    <a:t> </a:t>
                  </a:r>
                  <a:r>
                    <a:rPr lang="fr-FR" b="1" dirty="0" smtClean="0">
                      <a:hlinkClick r:id="rId9"/>
                    </a:rPr>
                    <a:t>Doc. Ministère</a:t>
                  </a:r>
                  <a:endParaRPr lang="fr-FR" b="1" dirty="0" smtClean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2484000" y="4950000"/>
                  <a:ext cx="1908000" cy="360000"/>
                </a:xfrm>
                <a:prstGeom prst="rect">
                  <a:avLst/>
                </a:prstGeom>
                <a:solidFill>
                  <a:srgbClr val="FF5050"/>
                </a:soli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1600" b="1" dirty="0" smtClean="0">
                      <a:solidFill>
                        <a:schemeClr val="bg1"/>
                      </a:solidFill>
                    </a:rPr>
                    <a:t>Point de vue : </a:t>
                  </a:r>
                  <a:r>
                    <a:rPr lang="fr-FR" b="1" dirty="0" smtClean="0">
                      <a:solidFill>
                        <a:srgbClr val="0000FF"/>
                      </a:solidFill>
                      <a:hlinkClick r:id="rId5"/>
                    </a:rPr>
                    <a:t>SNES </a:t>
                  </a:r>
                  <a:endParaRPr lang="fr-FR" b="1" dirty="0">
                    <a:solidFill>
                      <a:srgbClr val="0000FF"/>
                    </a:solidFill>
                  </a:endParaRPr>
                </a:p>
              </p:txBody>
            </p:sp>
          </p:grpSp>
          <p:grpSp>
            <p:nvGrpSpPr>
              <p:cNvPr id="47" name="Groupe 46"/>
              <p:cNvGrpSpPr/>
              <p:nvPr/>
            </p:nvGrpSpPr>
            <p:grpSpPr>
              <a:xfrm>
                <a:off x="468000" y="3204000"/>
                <a:ext cx="3996000" cy="864000"/>
                <a:chOff x="612000" y="4788000"/>
                <a:chExt cx="3996000" cy="864000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612000" y="4788000"/>
                  <a:ext cx="3996000" cy="864000"/>
                </a:xfrm>
                <a:prstGeom prst="rect">
                  <a:avLst/>
                </a:prstGeom>
                <a:gradFill flip="none" rotWithShape="1">
                  <a:gsLst>
                    <a:gs pos="49000">
                      <a:srgbClr val="8488C4"/>
                    </a:gs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  <a:scene3d>
                  <a:camera prst="orthographicFront"/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2000" b="1" dirty="0" smtClean="0">
                      <a:solidFill>
                        <a:schemeClr val="bg1"/>
                      </a:solidFill>
                    </a:rPr>
                    <a:t>Groupes de compétences</a:t>
                  </a:r>
                </a:p>
                <a:p>
                  <a:r>
                    <a:rPr lang="fr-FR" sz="20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fr-FR" b="1" dirty="0" smtClean="0">
                      <a:solidFill>
                        <a:schemeClr val="bg1"/>
                      </a:solidFill>
                      <a:hlinkClick r:id="rId10"/>
                    </a:rPr>
                    <a:t>Doc. Ministère</a:t>
                  </a:r>
                  <a:endParaRPr lang="fr-FR" b="1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664000" y="5238000"/>
                  <a:ext cx="1908000" cy="360000"/>
                </a:xfrm>
                <a:prstGeom prst="rect">
                  <a:avLst/>
                </a:prstGeom>
                <a:solidFill>
                  <a:srgbClr val="FF5050"/>
                </a:soli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1600" b="1" dirty="0" smtClean="0">
                      <a:solidFill>
                        <a:schemeClr val="bg1"/>
                      </a:solidFill>
                    </a:rPr>
                    <a:t>Point de vue : </a:t>
                  </a:r>
                  <a:r>
                    <a:rPr lang="fr-FR" b="1" dirty="0" smtClean="0">
                      <a:solidFill>
                        <a:srgbClr val="0000FF"/>
                      </a:solidFill>
                      <a:hlinkClick r:id="rId11"/>
                    </a:rPr>
                    <a:t>SNES</a:t>
                  </a:r>
                  <a:r>
                    <a:rPr lang="fr-FR" sz="2000" b="1" dirty="0" smtClean="0">
                      <a:solidFill>
                        <a:srgbClr val="0000FF"/>
                      </a:solidFill>
                    </a:rPr>
                    <a:t> </a:t>
                  </a:r>
                  <a:endParaRPr lang="fr-FR" sz="2000" b="1" dirty="0">
                    <a:solidFill>
                      <a:srgbClr val="0000FF"/>
                    </a:solidFill>
                  </a:endParaRPr>
                </a:p>
              </p:txBody>
            </p:sp>
          </p:grpSp>
          <p:grpSp>
            <p:nvGrpSpPr>
              <p:cNvPr id="46" name="Groupe 45"/>
              <p:cNvGrpSpPr/>
              <p:nvPr/>
            </p:nvGrpSpPr>
            <p:grpSpPr>
              <a:xfrm>
                <a:off x="4680000" y="3204000"/>
                <a:ext cx="3996000" cy="864000"/>
                <a:chOff x="432000" y="5831996"/>
                <a:chExt cx="3996000" cy="8640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432000" y="5831996"/>
                  <a:ext cx="3996000" cy="864000"/>
                </a:xfrm>
                <a:prstGeom prst="rect">
                  <a:avLst/>
                </a:prstGeom>
                <a:gradFill flip="none" rotWithShape="1">
                  <a:gsLst>
                    <a:gs pos="49000">
                      <a:srgbClr val="8488C4"/>
                    </a:gs>
                    <a:gs pos="0">
                      <a:srgbClr val="8488C4"/>
                    </a:gs>
                    <a:gs pos="53000">
                      <a:srgbClr val="D4DEFF"/>
                    </a:gs>
                    <a:gs pos="83000">
                      <a:srgbClr val="D4DEFF"/>
                    </a:gs>
                    <a:gs pos="100000">
                      <a:srgbClr val="96AB94"/>
                    </a:gs>
                  </a:gsLst>
                  <a:lin ang="5400000" scaled="1"/>
                  <a:tileRect/>
                </a:gradFill>
                <a:scene3d>
                  <a:camera prst="orthographicFront"/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b="1" dirty="0" smtClean="0">
                      <a:solidFill>
                        <a:schemeClr val="bg1"/>
                      </a:solidFill>
                    </a:rPr>
                    <a:t>Langues vivantes ; stages intensifs </a:t>
                  </a:r>
                  <a:r>
                    <a:rPr lang="fr-FR" sz="1400" b="1" dirty="0" smtClean="0">
                      <a:solidFill>
                        <a:schemeClr val="bg1"/>
                      </a:solidFill>
                    </a:rPr>
                    <a:t>(anglais) </a:t>
                  </a:r>
                </a:p>
                <a:p>
                  <a:r>
                    <a:rPr lang="fr-FR" sz="2000" b="1" dirty="0" smtClean="0">
                      <a:solidFill>
                        <a:schemeClr val="bg1"/>
                      </a:solidFill>
                    </a:rPr>
                    <a:t> </a:t>
                  </a:r>
                  <a:r>
                    <a:rPr lang="fr-FR" b="1" dirty="0" smtClean="0">
                      <a:solidFill>
                        <a:schemeClr val="bg1"/>
                      </a:solidFill>
                      <a:hlinkClick r:id="rId12"/>
                    </a:rPr>
                    <a:t>Doc. Ministère</a:t>
                  </a:r>
                  <a:endParaRPr lang="fr-FR" b="1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196000" y="6282000"/>
                  <a:ext cx="2196000" cy="360000"/>
                </a:xfrm>
                <a:prstGeom prst="rect">
                  <a:avLst/>
                </a:prstGeom>
                <a:solidFill>
                  <a:srgbClr val="FF5050"/>
                </a:soli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fr-FR" sz="1600" b="1" dirty="0" smtClean="0">
                      <a:solidFill>
                        <a:schemeClr val="bg1"/>
                      </a:solidFill>
                    </a:rPr>
                    <a:t>Point de vue : </a:t>
                  </a:r>
                  <a:r>
                    <a:rPr lang="fr-FR" b="1" dirty="0" smtClean="0">
                      <a:solidFill>
                        <a:schemeClr val="bg1"/>
                      </a:solidFill>
                    </a:rPr>
                    <a:t>SNES </a:t>
                  </a:r>
                  <a:r>
                    <a:rPr lang="fr-FR" b="1" dirty="0" smtClean="0">
                      <a:solidFill>
                        <a:srgbClr val="0000FF"/>
                      </a:solidFill>
                      <a:hlinkClick r:id="rId13"/>
                    </a:rPr>
                    <a:t>1</a:t>
                  </a:r>
                  <a:r>
                    <a:rPr lang="fr-FR" b="1" dirty="0" smtClean="0">
                      <a:solidFill>
                        <a:srgbClr val="0000FF"/>
                      </a:solidFill>
                    </a:rPr>
                    <a:t>; </a:t>
                  </a:r>
                  <a:r>
                    <a:rPr lang="fr-FR" b="1" dirty="0" smtClean="0">
                      <a:solidFill>
                        <a:srgbClr val="0000FF"/>
                      </a:solidFill>
                      <a:hlinkClick r:id="rId14"/>
                    </a:rPr>
                    <a:t>2</a:t>
                  </a:r>
                  <a:endParaRPr lang="fr-FR" b="1" dirty="0">
                    <a:solidFill>
                      <a:srgbClr val="0000FF"/>
                    </a:solidFill>
                  </a:endParaRP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ZoneTexte 58"/>
          <p:cNvSpPr txBox="1"/>
          <p:nvPr/>
        </p:nvSpPr>
        <p:spPr>
          <a:xfrm>
            <a:off x="288000" y="3672000"/>
            <a:ext cx="8496000" cy="190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Après la seconde générale et technologique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288000" y="971999"/>
            <a:ext cx="8496000" cy="2556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</a:rPr>
              <a:t>Les enseignements</a:t>
            </a:r>
          </a:p>
        </p:txBody>
      </p:sp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</a:t>
            </a:r>
            <a:endParaRPr lang="fr-FR" sz="24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Seconde générale et technologique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72" name="Groupe 71"/>
          <p:cNvGrpSpPr/>
          <p:nvPr/>
        </p:nvGrpSpPr>
        <p:grpSpPr>
          <a:xfrm>
            <a:off x="2016001" y="4104000"/>
            <a:ext cx="5039999" cy="1386000"/>
            <a:chOff x="792000" y="4248000"/>
            <a:chExt cx="5039999" cy="1386000"/>
          </a:xfrm>
        </p:grpSpPr>
        <p:sp>
          <p:nvSpPr>
            <p:cNvPr id="36" name="ZoneTexte 35"/>
            <p:cNvSpPr txBox="1"/>
            <p:nvPr/>
          </p:nvSpPr>
          <p:spPr>
            <a:xfrm>
              <a:off x="2807999" y="4266000"/>
              <a:ext cx="3024000" cy="1368000"/>
            </a:xfrm>
            <a:prstGeom prst="rect">
              <a:avLst/>
            </a:prstGeom>
            <a:solidFill>
              <a:srgbClr val="ECF1F8"/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endParaRPr lang="fr-FR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fr-FR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ctr"/>
              <a:endParaRPr lang="fr-FR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ctr"/>
              <a:r>
                <a:rPr lang="fr-FR" sz="22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Voie technologique</a:t>
              </a:r>
              <a:endParaRPr lang="fr-FR" sz="22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792000" y="4266000"/>
              <a:ext cx="1764000" cy="13680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endParaRPr lang="fr-FR" sz="2200" b="1" dirty="0" smtClean="0">
                <a:solidFill>
                  <a:srgbClr val="D5DA00"/>
                </a:solidFill>
              </a:endParaRPr>
            </a:p>
            <a:p>
              <a:pPr algn="ctr"/>
              <a:endParaRPr lang="fr-FR" sz="2200" b="1" dirty="0" smtClean="0">
                <a:solidFill>
                  <a:srgbClr val="D5DA00"/>
                </a:solidFill>
              </a:endParaRPr>
            </a:p>
            <a:p>
              <a:pPr algn="ctr"/>
              <a:endParaRPr lang="fr-FR" sz="2200" b="1" dirty="0" smtClean="0">
                <a:solidFill>
                  <a:srgbClr val="D5DA00"/>
                </a:solidFill>
              </a:endParaRPr>
            </a:p>
            <a:p>
              <a:pPr algn="ctr"/>
              <a:r>
                <a:rPr lang="fr-FR" sz="2200" b="1" dirty="0" smtClean="0">
                  <a:solidFill>
                    <a:srgbClr val="D5DA00"/>
                  </a:solidFill>
                </a:rPr>
                <a:t>Voie générale</a:t>
              </a:r>
              <a:endParaRPr lang="fr-FR" sz="2200" b="1" dirty="0">
                <a:solidFill>
                  <a:srgbClr val="D5DA00"/>
                </a:solidFill>
              </a:endParaRPr>
            </a:p>
          </p:txBody>
        </p:sp>
        <p:grpSp>
          <p:nvGrpSpPr>
            <p:cNvPr id="34" name="Groupe 33"/>
            <p:cNvGrpSpPr/>
            <p:nvPr/>
          </p:nvGrpSpPr>
          <p:grpSpPr>
            <a:xfrm>
              <a:off x="828000" y="4248000"/>
              <a:ext cx="5000628" cy="1002942"/>
              <a:chOff x="857224" y="4600140"/>
              <a:chExt cx="5000628" cy="1002942"/>
            </a:xfrm>
          </p:grpSpPr>
          <p:cxnSp>
            <p:nvCxnSpPr>
              <p:cNvPr id="60" name="Connecteur droit avec flèche 59"/>
              <p:cNvCxnSpPr/>
              <p:nvPr/>
            </p:nvCxnSpPr>
            <p:spPr>
              <a:xfrm rot="5400000" flipH="1" flipV="1">
                <a:off x="2821769" y="4920817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avec flèche 60"/>
              <p:cNvCxnSpPr/>
              <p:nvPr/>
            </p:nvCxnSpPr>
            <p:spPr>
              <a:xfrm rot="5400000" flipH="1" flipV="1">
                <a:off x="3428992" y="4920817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avec flèche 61"/>
              <p:cNvCxnSpPr/>
              <p:nvPr/>
            </p:nvCxnSpPr>
            <p:spPr>
              <a:xfrm rot="5400000" flipH="1" flipV="1">
                <a:off x="4071934" y="4920817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avec flèche 62"/>
              <p:cNvCxnSpPr/>
              <p:nvPr/>
            </p:nvCxnSpPr>
            <p:spPr>
              <a:xfrm rot="5400000" flipH="1" flipV="1">
                <a:off x="4679157" y="4920817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avec flèche 63"/>
              <p:cNvCxnSpPr/>
              <p:nvPr/>
            </p:nvCxnSpPr>
            <p:spPr>
              <a:xfrm rot="5400000" flipH="1" flipV="1">
                <a:off x="5250661" y="4920817"/>
                <a:ext cx="642942" cy="1588"/>
              </a:xfrm>
              <a:prstGeom prst="straightConnector1">
                <a:avLst/>
              </a:prstGeom>
              <a:ln w="38100"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avec flèche 64"/>
              <p:cNvCxnSpPr/>
              <p:nvPr/>
            </p:nvCxnSpPr>
            <p:spPr>
              <a:xfrm rot="5400000" flipH="1" flipV="1">
                <a:off x="786580" y="4920817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avec flèche 65"/>
              <p:cNvCxnSpPr/>
              <p:nvPr/>
            </p:nvCxnSpPr>
            <p:spPr>
              <a:xfrm rot="5400000" flipH="1" flipV="1">
                <a:off x="1393803" y="4920817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avec flèche 66"/>
              <p:cNvCxnSpPr/>
              <p:nvPr/>
            </p:nvCxnSpPr>
            <p:spPr>
              <a:xfrm rot="5400000" flipH="1" flipV="1">
                <a:off x="2036745" y="4920817"/>
                <a:ext cx="642942" cy="1588"/>
              </a:xfrm>
              <a:prstGeom prst="straightConnector1">
                <a:avLst/>
              </a:prstGeom>
              <a:ln w="38100">
                <a:solidFill>
                  <a:srgbClr val="CCCC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Rectangle 68"/>
              <p:cNvSpPr/>
              <p:nvPr/>
            </p:nvSpPr>
            <p:spPr>
              <a:xfrm>
                <a:off x="857224" y="4960140"/>
                <a:ext cx="571504" cy="35719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3" action="ppaction://hlinksldjump"/>
                  </a:rPr>
                  <a:t>1</a:t>
                </a:r>
                <a:r>
                  <a:rPr lang="fr-FR" sz="1400" b="1" baseline="30000" dirty="0" smtClean="0">
                    <a:hlinkClick r:id="rId3" action="ppaction://hlinksldjump"/>
                  </a:rPr>
                  <a:t>ère</a:t>
                </a:r>
                <a:r>
                  <a:rPr lang="fr-FR" sz="1400" b="1" dirty="0" smtClean="0">
                    <a:hlinkClick r:id="rId3" action="ppaction://hlinksldjump"/>
                  </a:rPr>
                  <a:t> L</a:t>
                </a:r>
                <a:endParaRPr lang="fr-FR" sz="1400" b="1" dirty="0" smtClean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1428696" y="4960140"/>
                <a:ext cx="571504" cy="35719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FR" sz="1400" b="1" dirty="0" smtClean="0">
                    <a:hlinkClick r:id="rId4" action="ppaction://hlinksldjump"/>
                  </a:rPr>
                  <a:t>1</a:t>
                </a:r>
                <a:r>
                  <a:rPr lang="fr-FR" sz="1400" b="1" baseline="30000" dirty="0" smtClean="0">
                    <a:hlinkClick r:id="rId4" action="ppaction://hlinksldjump"/>
                  </a:rPr>
                  <a:t>ère </a:t>
                </a:r>
                <a:r>
                  <a:rPr lang="fr-FR" sz="1400" b="1" dirty="0" smtClean="0">
                    <a:hlinkClick r:id="rId4" action="ppaction://hlinksldjump"/>
                  </a:rPr>
                  <a:t>ES</a:t>
                </a:r>
                <a:endParaRPr lang="fr-FR" sz="1400" b="1" dirty="0" smtClean="0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2000200" y="4960140"/>
                <a:ext cx="571472" cy="357190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5" action="ppaction://hlinksldjump"/>
                  </a:rPr>
                  <a:t>1</a:t>
                </a:r>
                <a:r>
                  <a:rPr lang="fr-FR" sz="1400" b="1" baseline="30000" dirty="0" smtClean="0">
                    <a:hlinkClick r:id="rId5" action="ppaction://hlinksldjump"/>
                  </a:rPr>
                  <a:t>ère </a:t>
                </a:r>
                <a:r>
                  <a:rPr lang="fr-FR" sz="1400" b="1" dirty="0" smtClean="0">
                    <a:hlinkClick r:id="rId5" action="ppaction://hlinksldjump"/>
                  </a:rPr>
                  <a:t>S</a:t>
                </a:r>
                <a:endParaRPr lang="fr-FR" sz="1400" b="1" dirty="0" smtClean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2857456" y="4960140"/>
                <a:ext cx="571504" cy="64294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6" action="ppaction://hlinksldjump"/>
                  </a:rPr>
                  <a:t>1</a:t>
                </a:r>
                <a:r>
                  <a:rPr lang="fr-FR" sz="1400" b="1" baseline="30000" dirty="0" smtClean="0">
                    <a:hlinkClick r:id="rId6" action="ppaction://hlinksldjump"/>
                  </a:rPr>
                  <a:t>ère</a:t>
                </a:r>
                <a:r>
                  <a:rPr lang="fr-FR" b="1" dirty="0" smtClean="0">
                    <a:hlinkClick r:id="rId6" action="ppaction://hlinksldjump"/>
                  </a:rPr>
                  <a:t> </a:t>
                </a:r>
                <a:r>
                  <a:rPr lang="fr-FR" sz="1400" b="1" dirty="0" smtClean="0">
                    <a:hlinkClick r:id="rId6" action="ppaction://hlinksldjump"/>
                  </a:rPr>
                  <a:t>STG</a:t>
                </a:r>
                <a:endParaRPr lang="fr-FR" sz="1400" b="1" dirty="0" smtClean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428960" y="4960140"/>
                <a:ext cx="642942" cy="64294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7" action="ppaction://hlinksldjump"/>
                  </a:rPr>
                  <a:t>1</a:t>
                </a:r>
                <a:r>
                  <a:rPr lang="fr-FR" sz="1400" b="1" baseline="30000" dirty="0" smtClean="0">
                    <a:hlinkClick r:id="rId7" action="ppaction://hlinksldjump"/>
                  </a:rPr>
                  <a:t>ère</a:t>
                </a:r>
                <a:r>
                  <a:rPr lang="fr-FR" sz="1400" b="1" dirty="0" smtClean="0">
                    <a:hlinkClick r:id="rId7" action="ppaction://hlinksldjump"/>
                  </a:rPr>
                  <a:t> ST2S</a:t>
                </a:r>
                <a:endParaRPr lang="fr-FR" sz="1400" b="1" dirty="0" smtClean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286348" y="4960140"/>
                <a:ext cx="571504" cy="642942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fr-FR" sz="1400" b="1" dirty="0" smtClean="0">
                    <a:hlinkClick r:id="rId8" action="ppaction://hlinksldjump"/>
                  </a:rPr>
                  <a:t>1</a:t>
                </a:r>
                <a:r>
                  <a:rPr lang="fr-FR" sz="1400" b="1" baseline="30000" dirty="0" smtClean="0">
                    <a:hlinkClick r:id="rId8" action="ppaction://hlinksldjump"/>
                  </a:rPr>
                  <a:t>ère</a:t>
                </a:r>
                <a:r>
                  <a:rPr lang="fr-FR" sz="1400" b="1" dirty="0" smtClean="0">
                    <a:hlinkClick r:id="rId8" action="ppaction://hlinksldjump"/>
                  </a:rPr>
                  <a:t> STD2A</a:t>
                </a:r>
                <a:endParaRPr lang="fr-FR" sz="1400" b="1" dirty="0" smtClean="0"/>
              </a:p>
            </p:txBody>
          </p:sp>
          <p:sp>
            <p:nvSpPr>
              <p:cNvPr id="68" name="Rectangle 67">
                <a:hlinkClick r:id="rId9" action="ppaction://hlinksldjump" tooltip="Mise en place : rentrée 2011"/>
              </p:cNvPr>
              <p:cNvSpPr/>
              <p:nvPr/>
            </p:nvSpPr>
            <p:spPr>
              <a:xfrm>
                <a:off x="857224" y="5317330"/>
                <a:ext cx="1714480" cy="285752"/>
              </a:xfrm>
              <a:prstGeom prst="rect">
                <a:avLst/>
              </a:prstGeom>
              <a:solidFill>
                <a:srgbClr val="CCCC00"/>
              </a:solidFill>
              <a:ln>
                <a:solidFill>
                  <a:srgbClr val="CCCC00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1400" b="1" dirty="0" smtClean="0">
                    <a:hlinkClick r:id="rId9" action="ppaction://hlinksldjump"/>
                  </a:rPr>
                  <a:t>Tronc</a:t>
                </a:r>
                <a:r>
                  <a:rPr lang="fr-FR" sz="1400" dirty="0" smtClean="0">
                    <a:hlinkClick r:id="rId9" action="ppaction://hlinksldjump"/>
                  </a:rPr>
                  <a:t> </a:t>
                </a:r>
                <a:r>
                  <a:rPr lang="fr-FR" sz="1400" b="1" dirty="0" smtClean="0">
                    <a:hlinkClick r:id="rId9" action="ppaction://hlinksldjump"/>
                  </a:rPr>
                  <a:t>commun 1</a:t>
                </a:r>
                <a:r>
                  <a:rPr lang="fr-FR" sz="1400" b="1" baseline="30000" dirty="0" smtClean="0">
                    <a:hlinkClick r:id="rId9" action="ppaction://hlinksldjump"/>
                  </a:rPr>
                  <a:t>ère</a:t>
                </a:r>
                <a:endParaRPr lang="fr-FR" sz="1400" b="1" dirty="0"/>
              </a:p>
            </p:txBody>
          </p:sp>
        </p:grpSp>
        <p:grpSp>
          <p:nvGrpSpPr>
            <p:cNvPr id="40" name="Groupe 39"/>
            <p:cNvGrpSpPr/>
            <p:nvPr/>
          </p:nvGrpSpPr>
          <p:grpSpPr>
            <a:xfrm>
              <a:off x="4042800" y="4608000"/>
              <a:ext cx="1224000" cy="644400"/>
              <a:chOff x="4070810" y="4929198"/>
              <a:chExt cx="1224000" cy="6444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4071934" y="4929198"/>
                <a:ext cx="642942" cy="396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fr-FR" sz="1400" b="1" dirty="0" smtClean="0">
                    <a:hlinkClick r:id="rId10" action="ppaction://hlinksldjump"/>
                  </a:rPr>
                  <a:t>1</a:t>
                </a:r>
                <a:r>
                  <a:rPr lang="fr-FR" sz="1400" b="1" baseline="30000" dirty="0" smtClean="0">
                    <a:hlinkClick r:id="rId10" action="ppaction://hlinksldjump"/>
                  </a:rPr>
                  <a:t>ère</a:t>
                </a:r>
                <a:r>
                  <a:rPr lang="fr-FR" sz="1400" b="1" dirty="0" smtClean="0">
                    <a:hlinkClick r:id="rId10" action="ppaction://hlinksldjump"/>
                  </a:rPr>
                  <a:t> STI2D</a:t>
                </a:r>
                <a:endParaRPr lang="fr-FR" sz="1400" b="1" dirty="0" smtClean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714876" y="4929198"/>
                <a:ext cx="571504" cy="396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fr-FR" sz="1400" b="1" dirty="0" smtClean="0">
                    <a:hlinkClick r:id="rId10" action="ppaction://hlinksldjump"/>
                  </a:rPr>
                  <a:t>1ère STL</a:t>
                </a:r>
                <a:endParaRPr lang="fr-FR" sz="1400" b="1" dirty="0" smtClean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4070810" y="5321598"/>
                <a:ext cx="1224000" cy="252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lIns="36000" tIns="108000" rIns="36000" rtlCol="0" anchor="ctr"/>
              <a:lstStyle/>
              <a:p>
                <a:pPr algn="ctr">
                  <a:lnSpc>
                    <a:spcPct val="50000"/>
                  </a:lnSpc>
                </a:pPr>
                <a:r>
                  <a:rPr lang="fr-FR" sz="1400" b="1" dirty="0" smtClean="0">
                    <a:hlinkClick r:id="rId10" action="ppaction://hlinksldjump"/>
                  </a:rPr>
                  <a:t>Tronc commun</a:t>
                </a:r>
                <a:endParaRPr lang="fr-FR" sz="1400" b="1" baseline="30000" dirty="0" smtClean="0"/>
              </a:p>
            </p:txBody>
          </p:sp>
        </p:grpSp>
      </p:grpSp>
      <p:grpSp>
        <p:nvGrpSpPr>
          <p:cNvPr id="82" name="Groupe 81"/>
          <p:cNvGrpSpPr/>
          <p:nvPr/>
        </p:nvGrpSpPr>
        <p:grpSpPr>
          <a:xfrm>
            <a:off x="1890000" y="5724000"/>
            <a:ext cx="5292000" cy="828000"/>
            <a:chOff x="1500166" y="5715016"/>
            <a:chExt cx="5292000" cy="828000"/>
          </a:xfrm>
        </p:grpSpPr>
        <p:sp>
          <p:nvSpPr>
            <p:cNvPr id="78" name="ZoneTexte 77"/>
            <p:cNvSpPr txBox="1"/>
            <p:nvPr/>
          </p:nvSpPr>
          <p:spPr>
            <a:xfrm>
              <a:off x="1500166" y="5715016"/>
              <a:ext cx="5292000" cy="828000"/>
            </a:xfrm>
            <a:prstGeom prst="rect">
              <a:avLst/>
            </a:prstGeom>
            <a:solidFill>
              <a:srgbClr val="FF5050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216000" tIns="72000" rIns="0" numCol="2" rtlCol="0" anchor="ctr" anchorCtr="0">
              <a:spAutoFit/>
            </a:bodyPr>
            <a:lstStyle/>
            <a:p>
              <a:pPr algn="ctr"/>
              <a:endParaRPr lang="fr-FR" sz="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r>
                <a:rPr lang="fr-FR" sz="2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Point vue du</a:t>
              </a:r>
            </a:p>
            <a:p>
              <a:pPr algn="ctr"/>
              <a:endParaRPr lang="fr-FR" sz="1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  <a:buClr>
                  <a:srgbClr val="0000FF"/>
                </a:buClr>
                <a:buFont typeface="DejaVu Sans Mono" pitchFamily="49" charset="0"/>
                <a:buChar char="●"/>
              </a:pPr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tx2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 </a:t>
              </a:r>
              <a:r>
                <a:rPr lang="fr-FR" b="1" dirty="0" smtClean="0">
                  <a:solidFill>
                    <a:schemeClr val="tx2"/>
                  </a:solidFill>
                  <a:hlinkClick r:id="rId11" tooltip="Sur http://www.snes.edu/"/>
                </a:rPr>
                <a:t>Réforme de la seconde</a:t>
              </a:r>
              <a:r>
                <a:rPr lang="fr-FR" b="1" dirty="0" smtClean="0">
                  <a:solidFill>
                    <a:schemeClr val="tx2"/>
                  </a:solidFill>
                </a:rPr>
                <a:t>  </a:t>
              </a:r>
              <a:endParaRPr lang="fr-F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  <a:p>
              <a:pPr>
                <a:lnSpc>
                  <a:spcPct val="125000"/>
                </a:lnSpc>
                <a:spcAft>
                  <a:spcPts val="1200"/>
                </a:spcAft>
                <a:buClr>
                  <a:srgbClr val="0000FF"/>
                </a:buClr>
                <a:buFont typeface="DejaVu Sans Mono" pitchFamily="49" charset="0"/>
                <a:buChar char="●"/>
              </a:pPr>
              <a:r>
                <a:rPr lang="fr-F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tx2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 </a:t>
              </a:r>
              <a:r>
                <a:rPr lang="fr-FR" b="1" dirty="0" smtClean="0">
                  <a:solidFill>
                    <a:schemeClr val="tx2"/>
                  </a:solidFill>
                  <a:hlinkClick r:id="rId12"/>
                </a:rPr>
                <a:t>Rentrée 2010</a:t>
              </a:r>
              <a:endParaRPr lang="fr-FR" b="1" dirty="0" smtClean="0">
                <a:solidFill>
                  <a:schemeClr val="tx2"/>
                </a:solidFill>
              </a:endParaRPr>
            </a:p>
          </p:txBody>
        </p:sp>
        <p:pic>
          <p:nvPicPr>
            <p:cNvPr id="80" name="Image 79" descr="Logo_SNES_couleur.jpg"/>
            <p:cNvPicPr preferRelativeResize="0">
              <a:picLocks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312000" y="5893200"/>
              <a:ext cx="828000" cy="504000"/>
            </a:xfrm>
            <a:prstGeom prst="rect">
              <a:avLst/>
            </a:prstGeom>
          </p:spPr>
        </p:pic>
      </p:grpSp>
      <p:grpSp>
        <p:nvGrpSpPr>
          <p:cNvPr id="83" name="Groupe 82"/>
          <p:cNvGrpSpPr/>
          <p:nvPr/>
        </p:nvGrpSpPr>
        <p:grpSpPr>
          <a:xfrm>
            <a:off x="576000" y="1440000"/>
            <a:ext cx="7920000" cy="1993496"/>
            <a:chOff x="576000" y="1440000"/>
            <a:chExt cx="7920000" cy="1993496"/>
          </a:xfrm>
        </p:grpSpPr>
        <p:grpSp>
          <p:nvGrpSpPr>
            <p:cNvPr id="75" name="Groupe 74"/>
            <p:cNvGrpSpPr/>
            <p:nvPr/>
          </p:nvGrpSpPr>
          <p:grpSpPr>
            <a:xfrm>
              <a:off x="576000" y="1440000"/>
              <a:ext cx="7920000" cy="1993496"/>
              <a:chOff x="576000" y="1548000"/>
              <a:chExt cx="7920000" cy="1993496"/>
            </a:xfrm>
          </p:grpSpPr>
          <p:grpSp>
            <p:nvGrpSpPr>
              <p:cNvPr id="23" name="Groupe 22"/>
              <p:cNvGrpSpPr/>
              <p:nvPr/>
            </p:nvGrpSpPr>
            <p:grpSpPr>
              <a:xfrm>
                <a:off x="576000" y="1548000"/>
                <a:ext cx="4140000" cy="1993496"/>
                <a:chOff x="1345090" y="2000240"/>
                <a:chExt cx="4458465" cy="1993496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1345090" y="2000240"/>
                  <a:ext cx="4458462" cy="576000"/>
                </a:xfrm>
                <a:prstGeom prst="rect">
                  <a:avLst/>
                </a:prstGeom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b="1" dirty="0" smtClean="0">
                      <a:hlinkClick r:id="rId14" action="ppaction://hlinksldjump"/>
                    </a:rPr>
                    <a:t>Enseignements communs</a:t>
                  </a:r>
                  <a:endParaRPr lang="fr-FR" b="1" dirty="0" smtClean="0"/>
                </a:p>
                <a:p>
                  <a:pPr algn="ctr"/>
                  <a:r>
                    <a:rPr lang="fr-FR" sz="1600" b="1" dirty="0" smtClean="0"/>
                    <a:t>25h30</a:t>
                  </a: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345090" y="2684240"/>
                  <a:ext cx="4458462" cy="576000"/>
                </a:xfrm>
                <a:prstGeom prst="rect">
                  <a:avLst/>
                </a:prstGeom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b="1" dirty="0" smtClean="0">
                      <a:hlinkClick r:id="rId15" action="ppaction://hlinksldjump"/>
                    </a:rPr>
                    <a:t>Enseignements d’exploration </a:t>
                  </a:r>
                  <a:endParaRPr lang="fr-FR" b="1" dirty="0" smtClean="0"/>
                </a:p>
                <a:p>
                  <a:pPr algn="ctr"/>
                  <a:r>
                    <a:rPr lang="fr-FR" sz="1600" b="1" dirty="0" smtClean="0"/>
                    <a:t>2x1h30 (ou 1h30+3h, ou 3x1h30 ou bien 1x6h)</a:t>
                  </a:r>
                  <a:endParaRPr lang="fr-FR" sz="1600" b="1" dirty="0" smtClean="0">
                    <a:hlinkClick r:id="rId15" action="ppaction://hlinksldjump"/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1345090" y="3417736"/>
                  <a:ext cx="4458465" cy="576000"/>
                </a:xfrm>
                <a:prstGeom prst="rect">
                  <a:avLst/>
                </a:prstGeom>
                <a:gradFill>
                  <a:gsLst>
                    <a:gs pos="0">
                      <a:srgbClr val="DDEBCF"/>
                    </a:gs>
                    <a:gs pos="50000">
                      <a:srgbClr val="9CB86E"/>
                    </a:gs>
                    <a:gs pos="100000">
                      <a:srgbClr val="156B13"/>
                    </a:gs>
                  </a:gsLst>
                  <a:lin ang="5400000" scaled="0"/>
                </a:gradFill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b="1" dirty="0" smtClean="0">
                      <a:hlinkClick r:id="rId16" action="ppaction://hlinksldjump"/>
                    </a:rPr>
                    <a:t>Enseignements facultatifs </a:t>
                  </a:r>
                  <a:r>
                    <a:rPr lang="fr-FR" b="1" dirty="0" smtClean="0"/>
                    <a:t> </a:t>
                  </a:r>
                </a:p>
                <a:p>
                  <a:pPr algn="ctr"/>
                  <a:r>
                    <a:rPr lang="fr-FR" sz="1600" b="1" dirty="0" smtClean="0"/>
                    <a:t>3 h (ou</a:t>
                  </a:r>
                  <a:r>
                    <a:rPr lang="fr-FR" sz="1600" dirty="0" smtClean="0"/>
                    <a:t> 72 h/an</a:t>
                  </a:r>
                  <a:r>
                    <a:rPr lang="fr-FR" sz="1600" b="1" dirty="0" smtClean="0"/>
                    <a:t>)</a:t>
                  </a:r>
                </a:p>
              </p:txBody>
            </p:sp>
          </p:grpSp>
          <p:sp>
            <p:nvSpPr>
              <p:cNvPr id="57" name="Rectangle 56"/>
              <p:cNvSpPr/>
              <p:nvPr/>
            </p:nvSpPr>
            <p:spPr>
              <a:xfrm>
                <a:off x="4968000" y="2700000"/>
                <a:ext cx="3528000" cy="576000"/>
              </a:xfrm>
              <a:prstGeom prst="rect">
                <a:avLst/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5400000" scaled="0"/>
              </a:gra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b="1" dirty="0" smtClean="0"/>
                  <a:t>Groupes à effectifs réduits</a:t>
                </a:r>
              </a:p>
              <a:p>
                <a:pPr algn="ctr"/>
                <a:r>
                  <a:rPr lang="fr-FR" sz="1600" b="1" dirty="0" smtClean="0"/>
                  <a:t>« sur une base de 10h30 par division »</a:t>
                </a:r>
              </a:p>
            </p:txBody>
          </p:sp>
        </p:grpSp>
        <p:sp>
          <p:nvSpPr>
            <p:cNvPr id="81" name="Rectangle 80"/>
            <p:cNvSpPr/>
            <p:nvPr/>
          </p:nvSpPr>
          <p:spPr>
            <a:xfrm>
              <a:off x="4968000" y="1692000"/>
              <a:ext cx="3528000" cy="576000"/>
            </a:xfrm>
            <a:prstGeom prst="rect">
              <a:avLst/>
            </a:prstGeom>
            <a:gradFill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>
                  <a:hlinkClick r:id="rId17"/>
                </a:rPr>
                <a:t>Tous les programmes</a:t>
              </a:r>
              <a:r>
                <a:rPr lang="fr-FR" dirty="0" smtClean="0"/>
                <a:t> </a:t>
              </a:r>
              <a:r>
                <a:rPr lang="fr-FR" b="1" dirty="0" smtClean="0"/>
                <a:t>(</a:t>
              </a:r>
              <a:r>
                <a:rPr lang="fr-FR" dirty="0" err="1" smtClean="0"/>
                <a:t>eduscol</a:t>
              </a:r>
              <a:r>
                <a:rPr lang="fr-FR" dirty="0" smtClean="0"/>
                <a:t>)</a:t>
              </a:r>
              <a:endParaRPr lang="fr-FR" dirty="0"/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45" name="Bouton d'action : Accueil 44">
              <a:hlinkClick r:id="rId18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6" name="Bouton d'action : Précédent 45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7" name="Bouton d'action : Suivant 46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49" name="Bouton d'action : Personnalisé 4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396000" y="5850000"/>
            <a:ext cx="860515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80000"/>
              </a:lnSpc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LV2 peut être étrangère ou régionale. LV1 et LV2 : peut s’ajouter 1h avec un assistant de langue</a:t>
            </a:r>
          </a:p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(b)   Cet enseignement est pratiqué en groupe à effectif réduit</a:t>
            </a:r>
          </a:p>
        </p:txBody>
      </p:sp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</a:t>
            </a:r>
            <a:endParaRPr lang="fr-FR" sz="24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Seconde générale et technologique : Enseignements communs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9" name="Tableau 18"/>
          <p:cNvGraphicFramePr>
            <a:graphicFrameLocks noGrp="1"/>
          </p:cNvGraphicFramePr>
          <p:nvPr/>
        </p:nvGraphicFramePr>
        <p:xfrm>
          <a:off x="144000" y="1116000"/>
          <a:ext cx="8856000" cy="4660608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924000"/>
                <a:gridCol w="792000"/>
                <a:gridCol w="828000"/>
                <a:gridCol w="2592000"/>
                <a:gridCol w="720000"/>
              </a:tblGrid>
              <a:tr h="456139">
                <a:tc gridSpan="2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Enseignements communs</a:t>
                      </a:r>
                    </a:p>
                  </a:txBody>
                  <a:tcPr>
                    <a:lnR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  <a:endParaRPr lang="fr-FR" sz="1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sz="1800" baseline="0" dirty="0" smtClean="0">
                          <a:solidFill>
                            <a:schemeClr val="bg1"/>
                          </a:solidFill>
                        </a:rPr>
                        <a:t>P</a:t>
                      </a:r>
                      <a:r>
                        <a:rPr lang="fr-FR" sz="1800" dirty="0" smtClean="0">
                          <a:solidFill>
                            <a:schemeClr val="bg1"/>
                          </a:solidFill>
                        </a:rPr>
                        <a:t>oint de vue</a:t>
                      </a:r>
                      <a:endParaRPr lang="fr-FR" sz="180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46800" marB="46800" anchor="ctr">
                    <a:lnL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504000"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Documents d’accompagnement …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fr-FR" sz="1800" b="1" baseline="0" dirty="0" smtClean="0">
                          <a:solidFill>
                            <a:schemeClr val="bg1"/>
                          </a:solidFill>
                        </a:rPr>
                        <a:t> partir de 2010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46800" marB="46800" anchor="ctr">
                    <a:lnL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Avant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2010</a:t>
                      </a:r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3"/>
                        </a:rPr>
                        <a:t>Français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Prévision</a:t>
                      </a:r>
                      <a:r>
                        <a:rPr lang="fr-FR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MEN :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mise en</a:t>
                      </a:r>
                      <a:r>
                        <a:rPr lang="fr-FR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œuvre</a:t>
                      </a:r>
                      <a:r>
                        <a:rPr lang="fr-FR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rentrée 2011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(rentrée 2010 : non actualisé)</a:t>
                      </a:r>
                    </a:p>
                  </a:txBody>
                  <a:tcPr marL="90000" marR="18000" marT="36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4,5 h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</a:t>
                      </a:r>
                      <a:r>
                        <a:rPr lang="fr-FR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dont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0,5 h</a:t>
                      </a:r>
                      <a:r>
                        <a:rPr lang="fr-FR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mod</a:t>
                      </a:r>
                      <a:r>
                        <a:rPr lang="fr-FR" sz="15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ule)</a:t>
                      </a:r>
                      <a:endParaRPr lang="fr-FR" sz="1600" i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6"/>
                        </a:rPr>
                        <a:t>Histoire-géographie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Doc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54000" marR="54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3,5 h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dont</a:t>
                      </a:r>
                      <a:r>
                        <a:rPr lang="fr-FR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0,5 h</a:t>
                      </a:r>
                      <a:r>
                        <a:rPr lang="fr-FR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module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fr-FR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9"/>
                        </a:rPr>
                        <a:t>LV1 et LV2 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–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enveloppe globalisée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(a) 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46800" marB="468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Doc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5,5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LV1 : 3 h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dont 1 h</a:t>
                      </a:r>
                      <a:r>
                        <a:rPr lang="fr-FR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module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LV2 : 2,5</a:t>
                      </a:r>
                      <a:r>
                        <a:rPr lang="fr-FR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</a:t>
                      </a:r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dont 0,5</a:t>
                      </a:r>
                      <a:r>
                        <a:rPr lang="fr-FR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</a:t>
                      </a:r>
                      <a:r>
                        <a:rPr lang="fr-FR" sz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dédoublé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0" marT="54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2"/>
                        </a:rPr>
                        <a:t>Mathématiques</a:t>
                      </a:r>
                      <a:r>
                        <a:rPr lang="fr-FR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</a:t>
                      </a:r>
                      <a:r>
                        <a:rPr lang="fr-FR" sz="15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Progr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.</a:t>
                      </a:r>
                      <a:r>
                        <a:rPr lang="fr-FR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2009-2010 pérennisé</a:t>
                      </a:r>
                      <a:endParaRPr lang="fr-FR" sz="15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3"/>
                        </a:rPr>
                        <a:t>Doc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 h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dont</a:t>
                      </a:r>
                      <a:r>
                        <a:rPr lang="fr-FR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h</a:t>
                      </a:r>
                      <a:r>
                        <a:rPr lang="fr-FR" sz="15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module)</a:t>
                      </a:r>
                      <a:endParaRPr lang="fr-FR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4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5"/>
                        </a:rPr>
                        <a:t>Physique-chimie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Doc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6"/>
                        </a:rPr>
                        <a:t>1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;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7"/>
                        </a:rPr>
                        <a:t>2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3,5 h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dont 1,5 h dédoublé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8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9"/>
                        </a:rPr>
                        <a:t>Sciences</a:t>
                      </a:r>
                      <a:r>
                        <a:rPr lang="fr-FR" sz="18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9"/>
                        </a:rPr>
                        <a:t> de la vie et de la terre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0"/>
                        </a:rPr>
                        <a:t>Doc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1,5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r>
                        <a:rPr lang="fr-FR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dont 1,5 h dédoublé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1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2"/>
                        </a:rPr>
                        <a:t>Éducation physique et sportive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3"/>
                        </a:rPr>
                        <a:t>SNEP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4"/>
                        </a:rPr>
                        <a:t>ECJS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Prévision</a:t>
                      </a:r>
                      <a:r>
                        <a:rPr lang="fr-FR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MEN :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mise en</a:t>
                      </a:r>
                      <a:r>
                        <a:rPr lang="fr-FR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œuvre</a:t>
                      </a:r>
                      <a:r>
                        <a:rPr lang="fr-FR" sz="14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rentrée 2011 </a:t>
                      </a:r>
                      <a:r>
                        <a:rPr lang="fr-FR" sz="14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(rentrée 2010 : non actualisé) </a:t>
                      </a:r>
                      <a:r>
                        <a:rPr lang="fr-FR" sz="16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(b)</a:t>
                      </a:r>
                      <a:endParaRPr lang="fr-FR" sz="1600" b="1" i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Doc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5"/>
                        </a:rPr>
                        <a:t>1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; </a:t>
                      </a: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6"/>
                        </a:rPr>
                        <a:t>2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0,5 h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0,5 h </a:t>
                      </a:r>
                      <a:r>
                        <a:rPr lang="fr-FR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fr-FR" sz="15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0,5 h dédoublé</a:t>
                      </a:r>
                      <a:r>
                        <a:rPr lang="fr-FR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fr-FR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7"/>
                        </a:rPr>
                        <a:t>Accompagnement personnalisé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8"/>
                        </a:rPr>
                        <a:t>Doc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50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Aide individualisée</a:t>
                      </a:r>
                      <a:r>
                        <a:rPr lang="fr-FR" sz="1500" i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(a priori : Français 1h ; Mathématiques 1h)</a:t>
                      </a:r>
                      <a:endParaRPr lang="fr-FR" sz="16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18000" marB="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9"/>
                        </a:rPr>
                        <a:t>SNES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Heure</a:t>
                      </a:r>
                      <a:r>
                        <a:rPr lang="fr-FR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de vie de classe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6800" marR="468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6800" marR="468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10h/an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6800" marR="468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10h/an</a:t>
                      </a:r>
                    </a:p>
                  </a:txBody>
                  <a:tcPr marL="46800" marR="468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90000" marT="18000" marB="18000" anchor="ctr">
                    <a:lnL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396000" y="6336000"/>
            <a:ext cx="7380000" cy="50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« sur la base de 10h30 » par division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13" name="Bouton d'action : Accueil 12">
              <a:hlinkClick r:id="rId30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Bouton d'action : Précédent 13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Bouton d'action : Suivant 1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7" name="Bouton d'action : Personnalisé 16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</a:t>
            </a:r>
            <a:endParaRPr lang="fr-FR" sz="24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Seconde générale et technologique : Enseignements d’exploration  – 1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20" name="Tableau 19"/>
          <p:cNvGraphicFramePr>
            <a:graphicFrameLocks noGrp="1"/>
          </p:cNvGraphicFramePr>
          <p:nvPr/>
        </p:nvGraphicFramePr>
        <p:xfrm>
          <a:off x="144000" y="1116000"/>
          <a:ext cx="8784000" cy="31870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40000"/>
                <a:gridCol w="5256000"/>
                <a:gridCol w="576000"/>
                <a:gridCol w="792000"/>
                <a:gridCol w="720000"/>
              </a:tblGrid>
              <a:tr h="57600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Deux enseignements d’exploration   </a:t>
                      </a: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36000" marR="36000" marT="46800" marB="4680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8000" marR="18000" marT="46800" marB="4680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endParaRPr lang="fr-FR" sz="1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90000" marR="90000" marT="46800" marB="46800">
                    <a:lnR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bg1"/>
                          </a:solidFill>
                        </a:rPr>
                        <a:t>Documents d’accompagnement </a:t>
                      </a:r>
                    </a:p>
                  </a:txBody>
                  <a:tcPr marL="90000" marR="90000" marT="46800" marB="46800" anchor="ctr">
                    <a:lnL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Horaire élève</a:t>
                      </a:r>
                    </a:p>
                  </a:txBody>
                  <a:tcPr marL="18000" marR="18000" marT="18000" marB="1800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</a:p>
                  </a:txBody>
                  <a:tcPr marL="18000" marR="18000" marT="18000" marB="18000"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Le</a:t>
                      </a:r>
                      <a:r>
                        <a:rPr lang="fr-FR" sz="2000" b="1" baseline="0" dirty="0" smtClean="0">
                          <a:solidFill>
                            <a:schemeClr val="bg1"/>
                          </a:solidFill>
                        </a:rPr>
                        <a:t> 1</a:t>
                      </a:r>
                      <a:r>
                        <a:rPr lang="fr-FR" sz="2000" b="1" baseline="30000" dirty="0" smtClean="0">
                          <a:solidFill>
                            <a:schemeClr val="bg1"/>
                          </a:solidFill>
                        </a:rPr>
                        <a:t>er</a:t>
                      </a:r>
                      <a:endParaRPr lang="fr-FR" sz="20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</a:rPr>
                        <a:t>au choix parmi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46800" marB="4680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Sciences économiques et sociales</a:t>
                      </a:r>
                      <a:endParaRPr lang="fr-FR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468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1,5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</a:t>
                      </a:r>
                      <a:endParaRPr lang="fr-FR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Principes fondamentaux de l'économie et de la gestion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46800" marT="46800" marB="468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7"/>
                        </a:rPr>
                        <a:t>Doc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1,5</a:t>
                      </a:r>
                      <a:r>
                        <a:rPr lang="fr-FR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</a:t>
                      </a:r>
                      <a:endParaRPr lang="fr-FR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SNES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Le second</a:t>
                      </a:r>
                      <a:r>
                        <a:rPr lang="fr-FR" sz="20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différent du 1</a:t>
                      </a:r>
                      <a:r>
                        <a:rPr lang="fr-FR" sz="1600" b="1" baseline="30000" dirty="0" smtClean="0">
                          <a:solidFill>
                            <a:schemeClr val="bg1"/>
                          </a:solidFill>
                        </a:rPr>
                        <a:t>er</a:t>
                      </a:r>
                      <a:r>
                        <a:rPr lang="fr-FR" sz="16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fr-FR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3600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Au choix parmi </a:t>
                      </a: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9" action="ppaction://hlinksldjump"/>
                        </a:rPr>
                        <a:t>14 enseignements (à voir ici) 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46800" marT="46800" marB="468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1,5 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ou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     3 h       </a:t>
                      </a:r>
                    </a:p>
                  </a:txBody>
                  <a:tcPr marL="90000" marR="90000" marT="72000" marB="46800"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648000">
                <a:tc gridSpan="5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400" b="1" dirty="0" smtClean="0">
                          <a:solidFill>
                            <a:schemeClr val="bg1"/>
                          </a:solidFill>
                        </a:rPr>
                        <a:t>Par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dérogation : un 3</a:t>
                      </a:r>
                      <a:r>
                        <a:rPr lang="fr-FR" sz="2400" b="1" baseline="30000" dirty="0" smtClean="0">
                          <a:solidFill>
                            <a:schemeClr val="bg1"/>
                          </a:solidFill>
                        </a:rPr>
                        <a:t>ème</a:t>
                      </a:r>
                      <a:r>
                        <a:rPr lang="fr-FR" sz="2400" b="1" baseline="0" dirty="0" smtClean="0">
                          <a:solidFill>
                            <a:schemeClr val="bg1"/>
                          </a:solidFill>
                        </a:rPr>
                        <a:t> enseignement d’exploration</a:t>
                      </a:r>
                    </a:p>
                    <a:p>
                      <a:pPr algn="ctr"/>
                      <a:r>
                        <a:rPr lang="fr-FR" sz="1400" b="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Le 2</a:t>
                      </a:r>
                      <a:r>
                        <a:rPr lang="fr-FR" sz="1400" b="1" baseline="30000" dirty="0" smtClean="0">
                          <a:solidFill>
                            <a:schemeClr val="bg1"/>
                          </a:solidFill>
                        </a:rPr>
                        <a:t>ème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 et le 3</a:t>
                      </a:r>
                      <a:r>
                        <a:rPr lang="fr-FR" sz="1400" b="1" baseline="30000" dirty="0" smtClean="0">
                          <a:solidFill>
                            <a:schemeClr val="bg1"/>
                          </a:solidFill>
                        </a:rPr>
                        <a:t>ème</a:t>
                      </a:r>
                      <a:r>
                        <a:rPr lang="fr-FR" sz="1400" b="1" baseline="0" dirty="0" smtClean="0">
                          <a:solidFill>
                            <a:schemeClr val="bg1"/>
                          </a:solidFill>
                        </a:rPr>
                        <a:t> choisis parmi ceux </a:t>
                      </a:r>
                      <a:r>
                        <a:rPr lang="fr-FR" sz="1400" b="1" i="0" baseline="0" dirty="0" smtClean="0">
                          <a:solidFill>
                            <a:schemeClr val="bg1"/>
                          </a:solidFill>
                        </a:rPr>
                        <a:t>à caractère technologique industriel, de laboratoire,  de santé  et du social</a:t>
                      </a:r>
                      <a:endParaRPr lang="fr-FR" sz="1400" b="1" i="0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46800" marB="4680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1" dirty="0" smtClean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au 20"/>
          <p:cNvGraphicFramePr>
            <a:graphicFrameLocks noGrp="1"/>
          </p:cNvGraphicFramePr>
          <p:nvPr/>
        </p:nvGraphicFramePr>
        <p:xfrm>
          <a:off x="144000" y="4428000"/>
          <a:ext cx="8784000" cy="182884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427604"/>
                <a:gridCol w="5268396"/>
                <a:gridCol w="576000"/>
                <a:gridCol w="792000"/>
                <a:gridCol w="720000"/>
              </a:tblGrid>
              <a:tr h="612000">
                <a:tc gridSpan="5"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Ou bien</a:t>
                      </a:r>
                      <a:r>
                        <a:rPr lang="fr-FR" sz="2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400" u="sng" baseline="0" dirty="0" smtClean="0">
                          <a:solidFill>
                            <a:schemeClr val="bg1"/>
                          </a:solidFill>
                        </a:rPr>
                        <a:t>u</a:t>
                      </a:r>
                      <a:r>
                        <a:rPr lang="fr-FR" sz="2400" u="sng" dirty="0" smtClean="0">
                          <a:solidFill>
                            <a:schemeClr val="bg1"/>
                          </a:solidFill>
                        </a:rPr>
                        <a:t>n seul 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enseignement</a:t>
                      </a:r>
                      <a:r>
                        <a:rPr lang="fr-FR" sz="24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d’exploration</a:t>
                      </a:r>
                      <a:endParaRPr lang="fr-FR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224762">
                <a:tc rowSpan="3">
                  <a:txBody>
                    <a:bodyPr/>
                    <a:lstStyle/>
                    <a:p>
                      <a:pPr algn="ctr"/>
                      <a:r>
                        <a:rPr lang="fr-FR" b="1" baseline="0" dirty="0" smtClean="0">
                          <a:solidFill>
                            <a:schemeClr val="bg1"/>
                          </a:solidFill>
                        </a:rPr>
                        <a:t>A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u</a:t>
                      </a:r>
                      <a:r>
                        <a:rPr lang="fr-FR" b="1" baseline="0" dirty="0" smtClean="0">
                          <a:solidFill>
                            <a:schemeClr val="bg1"/>
                          </a:solidFill>
                        </a:rPr>
                        <a:t> choix</a:t>
                      </a:r>
                    </a:p>
                    <a:p>
                      <a:pPr algn="ctr"/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</a:rPr>
                        <a:t>parmi</a:t>
                      </a:r>
                      <a:endParaRPr lang="fr-FR" sz="16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10"/>
                        </a:rPr>
                        <a:t>Arts du cirque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2476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46800" marR="46800" marT="18000" marB="18000" anchor="ctr"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11"/>
                        </a:rPr>
                        <a:t>Éducation physique et sportive</a:t>
                      </a: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lnSpc>
                          <a:spcPct val="80000"/>
                        </a:lnSpc>
                      </a:pPr>
                      <a:r>
                        <a:rPr lang="fr-FR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(non cumulable avec l’enseignement</a:t>
                      </a:r>
                      <a:r>
                        <a:rPr lang="fr-FR" sz="14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facultatif d’EPS)</a:t>
                      </a:r>
                      <a:endParaRPr lang="fr-FR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6800" marR="468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2"/>
                        </a:rPr>
                        <a:t>SNEP</a:t>
                      </a:r>
                      <a:endParaRPr lang="fr-FR" sz="18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2476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Création et culture design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6h</a:t>
                      </a:r>
                      <a:endParaRPr lang="fr-FR" sz="18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46800" marB="46800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396000" y="6336000"/>
            <a:ext cx="7380000" cy="50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« sur la base de 10h30 » par division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13" name="Bouton d'action : Accueil 12">
              <a:hlinkClick r:id="rId14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Bouton d'action : Précédent 13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Bouton d'action : Suivant 14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7" name="Bouton d'action : Personnalisé 16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SNES_coule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8662" cy="59214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936000" y="0"/>
            <a:ext cx="820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Lycée, </a:t>
            </a:r>
            <a:r>
              <a:rPr lang="fr-FR" sz="28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réforme 2010</a:t>
            </a:r>
            <a:endParaRPr lang="fr-FR" sz="2400" b="1" dirty="0" smtClean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2000" b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Seconde générale et technologique : Enseignements d’exploration  – 2</a:t>
            </a:r>
            <a:endParaRPr lang="fr-FR" sz="2000" b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96000" y="5580000"/>
            <a:ext cx="87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La langue vivante 3 peut être étrangère ou régionale</a:t>
            </a:r>
          </a:p>
          <a:p>
            <a:pPr marL="342900" indent="-342900"/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       Enseignement auquel peut s'ajouter une heure avec un assistant de langue</a:t>
            </a:r>
          </a:p>
          <a:p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(e)   Enseignement assuré uniquement dans les LGT agricole</a:t>
            </a: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144000" y="1116000"/>
          <a:ext cx="8856000" cy="37949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132000"/>
                <a:gridCol w="468000"/>
                <a:gridCol w="612000"/>
                <a:gridCol w="2520000"/>
                <a:gridCol w="1044000"/>
                <a:gridCol w="468000"/>
                <a:gridCol w="612000"/>
              </a:tblGrid>
              <a:tr h="576000"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bg1"/>
                          </a:solidFill>
                        </a:rPr>
                        <a:t>Second enseignement d’exploration</a:t>
                      </a:r>
                      <a:r>
                        <a:rPr lang="fr-FR" sz="2400" baseline="0" dirty="0" smtClean="0">
                          <a:solidFill>
                            <a:schemeClr val="bg1"/>
                          </a:solidFill>
                        </a:rPr>
                        <a:t>   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(1,5 h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–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 sauf</a:t>
                      </a:r>
                      <a:r>
                        <a:rPr lang="fr-FR" sz="2000" baseline="0" dirty="0" smtClean="0">
                          <a:solidFill>
                            <a:schemeClr val="bg1"/>
                          </a:solidFill>
                        </a:rPr>
                        <a:t> mention particulière</a:t>
                      </a:r>
                      <a:r>
                        <a:rPr lang="fr-FR" sz="200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0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B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288000">
                <a:tc gridSpan="2"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Programmes ; documents… </a:t>
                      </a:r>
                      <a:endParaRPr lang="fr-FR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36000" marB="18000" anchor="ctr">
                    <a:lnR w="31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18000" anchor="ctr">
                    <a:lnL w="31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Programmes</a:t>
                      </a:r>
                      <a:r>
                        <a:rPr lang="fr-FR" b="1" baseline="0" dirty="0" smtClean="0">
                          <a:solidFill>
                            <a:schemeClr val="bg1"/>
                          </a:solidFill>
                        </a:rPr>
                        <a:t> ;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documents…</a:t>
                      </a:r>
                      <a:endParaRPr lang="fr-FR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36000" marB="180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8000" marB="180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fr-FR" sz="1400" b="1" dirty="0" smtClean="0">
                          <a:solidFill>
                            <a:schemeClr val="bg1"/>
                          </a:solidFill>
                        </a:rPr>
                        <a:t>Point de vue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36000" marR="36000" marT="36000" marB="18000" anchor="ctr">
                    <a:lnL w="3175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Sciences éco… (SES)</a:t>
                      </a:r>
                      <a:endParaRPr lang="fr-FR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18000" marT="18000" marB="18000" anchor="ctr"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 anchorCtr="1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5"/>
                        </a:rPr>
                        <a:t>SNES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L w="1270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6"/>
                        </a:rPr>
                        <a:t>Méthodes et pratiques scientifiques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hlinkClick r:id="rId7"/>
                        </a:rPr>
                        <a:t>Doc</a:t>
                      </a:r>
                      <a:endParaRPr lang="fr-FR" dirty="0"/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8"/>
                        </a:rPr>
                        <a:t>SNES</a:t>
                      </a:r>
                      <a:endParaRPr lang="fr-FR" sz="1600" dirty="0" smtClean="0"/>
                    </a:p>
                  </a:txBody>
                  <a:tcPr marL="18000" marR="18000" marT="18000" marB="18000" anchor="ctr" anchorCtr="1"/>
                </a:tc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Principes fond… (PFEG)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0"/>
                        </a:rPr>
                        <a:t>Doc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1"/>
                        </a:rPr>
                        <a:t>SNES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12"/>
                        </a:rPr>
                        <a:t>Littérature et société</a:t>
                      </a:r>
                      <a:endParaRPr lang="fr-FR" sz="1800" kern="120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18000" marT="18000" marB="180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dirty="0"/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18000" marR="18000" marT="18000" marB="18000" anchor="ctr" anchorCtr="1"/>
                </a:tc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13"/>
                        </a:rPr>
                        <a:t>Santé et social (*</a:t>
                      </a: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90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4"/>
                        </a:rPr>
                        <a:t>SNES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5"/>
                        </a:rPr>
                        <a:t>LV3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(a)                                                       </a:t>
                      </a:r>
                      <a:r>
                        <a:rPr lang="fr-FR" sz="1800" b="1" u="sng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 h</a:t>
                      </a:r>
                      <a:endParaRPr lang="fr-FR" sz="1800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dirty="0"/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hlinkClick r:id="rId16"/>
                        </a:rPr>
                        <a:t>SNES</a:t>
                      </a:r>
                      <a:endParaRPr lang="fr-FR" sz="1600" dirty="0"/>
                    </a:p>
                  </a:txBody>
                  <a:tcPr marL="18000" marR="18000" marT="18000" marB="18000" anchor="ctr" anchorCtr="1"/>
                </a:tc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17"/>
                        </a:rPr>
                        <a:t>Biotechnologies (*)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18"/>
                        </a:rPr>
                        <a:t>SNES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19"/>
                        </a:rPr>
                        <a:t>Langues et cultures de l'Antiquité </a:t>
                      </a: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(LCA)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Latin   </a:t>
                      </a:r>
                      <a:r>
                        <a:rPr lang="fr-FR" sz="18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 h</a:t>
                      </a:r>
                      <a:endParaRPr lang="fr-FR" sz="1800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 rowSpan="2"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18000" marR="18000" marT="18000" marB="18000" anchor="ctr" anchorCtr="1"/>
                </a:tc>
              </a:tr>
              <a:tr h="360000"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20"/>
                        </a:rPr>
                        <a:t>Sciences et laboratoire (*)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21"/>
                        </a:rPr>
                        <a:t>Doc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Grec   </a:t>
                      </a:r>
                      <a:r>
                        <a:rPr lang="fr-FR" sz="18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</a:t>
                      </a:r>
                      <a:r>
                        <a:rPr lang="fr-FR" sz="1800" b="1" u="sng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h</a:t>
                      </a:r>
                      <a:endParaRPr lang="fr-FR" sz="1800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22"/>
                        </a:rPr>
                        <a:t>Sciences de l'ingénieur (*)</a:t>
                      </a:r>
                      <a:endParaRPr lang="fr-FR" sz="1800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18000" marT="18000" marB="18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23"/>
                        </a:rPr>
                        <a:t>Doc</a:t>
                      </a:r>
                      <a:endParaRPr lang="fr-FR" sz="1800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4"/>
                        </a:rPr>
                        <a:t>SNES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Écologie, agronomie… 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(e)                 </a:t>
                      </a:r>
                      <a:r>
                        <a:rPr lang="fr-FR" sz="1800" b="1" u="sng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 h</a:t>
                      </a:r>
                      <a:endParaRPr lang="fr-FR" sz="1600" b="1" u="sng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dirty="0"/>
                    </a:p>
                  </a:txBody>
                  <a:tcPr marL="18000" marR="18000" marT="18000" marB="18000" anchor="ctr" anchorCtr="1"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L="18000" marR="18000" marT="18000" marB="18000" anchor="ctr" anchorCtr="1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25"/>
                        </a:rPr>
                        <a:t>Création et innovation technologiques (*)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0000" marR="18000" marT="18000" marB="18000" anchor="ctr">
                    <a:lnB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26"/>
                        </a:rPr>
                        <a:t>Doc</a:t>
                      </a:r>
                      <a:endParaRPr lang="fr-FR" sz="18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B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24"/>
                        </a:rPr>
                        <a:t>SNES</a:t>
                      </a:r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18000" marR="18000" marT="18000" marB="18000" anchor="ctr" anchorCtr="1">
                    <a:lnR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27"/>
                        </a:rPr>
                        <a:t>Création et activités artistiques</a:t>
                      </a:r>
                      <a:r>
                        <a:rPr lang="fr-FR" sz="18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       </a:t>
                      </a:r>
                      <a:r>
                        <a:rPr lang="fr-FR" sz="1600" b="1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au choix p</a:t>
                      </a:r>
                      <a:r>
                        <a:rPr lang="fr-FR" sz="16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armi </a:t>
                      </a:r>
                      <a:r>
                        <a:rPr lang="fr-FR" sz="1600" kern="12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fr-FR" sz="1600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arts visuels, arts du son, arts du spectacle, patrimoines </a:t>
                      </a:r>
                    </a:p>
                  </a:txBody>
                  <a:tcPr marL="90000" marR="18000" marT="36000" marB="18000" anchor="ctr">
                    <a:lnL w="28575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hlinkClick r:id="rId4"/>
                        </a:rPr>
                        <a:t>Doc</a:t>
                      </a:r>
                      <a:endParaRPr lang="fr-FR" dirty="0"/>
                    </a:p>
                  </a:txBody>
                  <a:tcPr marL="18000" marR="18000" marT="18000" marB="18000" anchor="ctr" anchorCtr="1">
                    <a:lnB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hlinkClick r:id="rId28"/>
                        </a:rPr>
                        <a:t>SNES</a:t>
                      </a:r>
                      <a:endParaRPr lang="fr-FR" sz="1600" dirty="0"/>
                    </a:p>
                  </a:txBody>
                  <a:tcPr marL="18000" marR="18000" marT="18000" marB="18000" anchor="ctr" anchorCtr="1">
                    <a:lnB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396000" y="6336000"/>
            <a:ext cx="7380000" cy="50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Rappel :</a:t>
            </a: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</a:rPr>
              <a:t> pour les « enseignements en groupe à effectif réduit », une enveloppe globale est prévue « sur la base de 10h30 » par division</a:t>
            </a:r>
            <a:endParaRPr lang="fr-FR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24" name="Tableau 23"/>
          <p:cNvGraphicFramePr>
            <a:graphicFrameLocks noGrp="1"/>
          </p:cNvGraphicFramePr>
          <p:nvPr/>
        </p:nvGraphicFramePr>
        <p:xfrm>
          <a:off x="144000" y="5004000"/>
          <a:ext cx="8784000" cy="58521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7840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dirty="0" smtClean="0">
                          <a:solidFill>
                            <a:schemeClr val="bg1"/>
                          </a:solidFill>
                        </a:rPr>
                        <a:t> Par</a:t>
                      </a:r>
                      <a:r>
                        <a:rPr lang="fr-FR" sz="2000" b="1" baseline="0" dirty="0" smtClean="0">
                          <a:solidFill>
                            <a:schemeClr val="bg1"/>
                          </a:solidFill>
                        </a:rPr>
                        <a:t> dérogation : un 3</a:t>
                      </a:r>
                      <a:r>
                        <a:rPr lang="fr-FR" sz="2000" b="1" baseline="30000" dirty="0" smtClean="0">
                          <a:solidFill>
                            <a:schemeClr val="bg1"/>
                          </a:solidFill>
                        </a:rPr>
                        <a:t>ème</a:t>
                      </a:r>
                      <a:r>
                        <a:rPr lang="fr-FR" sz="2000" b="1" baseline="0" dirty="0" smtClean="0">
                          <a:solidFill>
                            <a:schemeClr val="bg1"/>
                          </a:solidFill>
                        </a:rPr>
                        <a:t> enseignement d’exploration, à caractère technologique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</a:rPr>
                        <a:t>le 2</a:t>
                      </a:r>
                      <a:r>
                        <a:rPr lang="fr-FR" sz="1600" b="1" baseline="30000" dirty="0" smtClean="0">
                          <a:solidFill>
                            <a:schemeClr val="bg1"/>
                          </a:solidFill>
                        </a:rPr>
                        <a:t>ème</a:t>
                      </a: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600" b="1" u="sng" baseline="0" dirty="0" smtClean="0">
                          <a:solidFill>
                            <a:schemeClr val="bg1"/>
                          </a:solidFill>
                        </a:rPr>
                        <a:t>et</a:t>
                      </a: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</a:rPr>
                        <a:t>  le 3</a:t>
                      </a:r>
                      <a:r>
                        <a:rPr lang="fr-FR" sz="1600" b="1" baseline="30000" dirty="0" smtClean="0">
                          <a:solidFill>
                            <a:schemeClr val="bg1"/>
                          </a:solidFill>
                        </a:rPr>
                        <a:t>ème</a:t>
                      </a:r>
                      <a:r>
                        <a:rPr lang="fr-FR" sz="1600" b="1" baseline="0" dirty="0" smtClean="0">
                          <a:solidFill>
                            <a:schemeClr val="bg1"/>
                          </a:solidFill>
                        </a:rPr>
                        <a:t> obligatoirement choisis parmi ceux notés *</a:t>
                      </a:r>
                    </a:p>
                  </a:txBody>
                  <a:tcPr marL="45720" marR="45720">
                    <a:lnT w="3175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3" name="Groupe 12"/>
          <p:cNvGrpSpPr/>
          <p:nvPr/>
        </p:nvGrpSpPr>
        <p:grpSpPr>
          <a:xfrm>
            <a:off x="7848000" y="6408000"/>
            <a:ext cx="1098000" cy="360003"/>
            <a:chOff x="7848000" y="6335997"/>
            <a:chExt cx="1098000" cy="360003"/>
          </a:xfrm>
        </p:grpSpPr>
        <p:sp>
          <p:nvSpPr>
            <p:cNvPr id="14" name="Bouton d'action : Accueil 13">
              <a:hlinkClick r:id="rId29" action="ppaction://hlinksldjump" highlightClick="1"/>
            </p:cNvPr>
            <p:cNvSpPr/>
            <p:nvPr/>
          </p:nvSpPr>
          <p:spPr>
            <a:xfrm>
              <a:off x="8082000" y="6336000"/>
              <a:ext cx="288000" cy="360000"/>
            </a:xfrm>
            <a:prstGeom prst="actionButtonHom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Bouton d'action : Précédent 15">
              <a:hlinkClick r:id="" action="ppaction://hlinkshowjump?jump=previousslide" highlightClick="1"/>
            </p:cNvPr>
            <p:cNvSpPr/>
            <p:nvPr/>
          </p:nvSpPr>
          <p:spPr>
            <a:xfrm>
              <a:off x="7848000" y="6336000"/>
              <a:ext cx="180000" cy="360000"/>
            </a:xfrm>
            <a:prstGeom prst="actionButtonBackPreviou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Bouton d'action : Suivant 16">
              <a:hlinkClick r:id="" action="ppaction://hlinkshowjump?jump=nextslide" highlightClick="1"/>
            </p:cNvPr>
            <p:cNvSpPr/>
            <p:nvPr/>
          </p:nvSpPr>
          <p:spPr>
            <a:xfrm>
              <a:off x="8766000" y="6336000"/>
              <a:ext cx="180000" cy="360000"/>
            </a:xfrm>
            <a:prstGeom prst="actionButtonForwardNex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8424000" y="6335997"/>
              <a:ext cx="287910" cy="36000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lIns="10800" tIns="0" rIns="10800" bIns="0" rtlCol="0" anchor="ctr">
              <a:spAutoFit/>
            </a:bodyPr>
            <a:lstStyle/>
            <a:p>
              <a:pPr algn="ctr"/>
              <a:r>
                <a:rPr lang="fr-FR" sz="1500" b="1" dirty="0" smtClean="0">
                  <a:ln w="10541" cmpd="sng">
                    <a:solidFill>
                      <a:schemeClr val="accent1">
                        <a:lumMod val="50000"/>
                      </a:schemeClr>
                    </a:solidFill>
                    <a:prstDash val="solid"/>
                  </a:ln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</a:rPr>
                <a:t>FIN</a:t>
              </a:r>
              <a:endParaRPr lang="fr-FR" sz="15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9" name="Bouton d'action : Personnalisé 18">
              <a:hlinkClick r:id="" action="ppaction://hlinkshowjump?jump=lastslide" highlightClick="1"/>
            </p:cNvPr>
            <p:cNvSpPr/>
            <p:nvPr/>
          </p:nvSpPr>
          <p:spPr>
            <a:xfrm>
              <a:off x="8424000" y="6336000"/>
              <a:ext cx="288000" cy="360000"/>
            </a:xfrm>
            <a:prstGeom prst="actionButtonBlank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21018</TotalTime>
  <Words>5719</Words>
  <Application>Microsoft Office PowerPoint</Application>
  <PresentationFormat>Affichage à l'écran (4:3)</PresentationFormat>
  <Paragraphs>1478</Paragraphs>
  <Slides>38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3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</vt:vector>
  </TitlesOfParts>
  <Company>blg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</dc:creator>
  <cp:lastModifiedBy>b</cp:lastModifiedBy>
  <cp:revision>1179</cp:revision>
  <dcterms:created xsi:type="dcterms:W3CDTF">2010-07-08T09:07:21Z</dcterms:created>
  <dcterms:modified xsi:type="dcterms:W3CDTF">2010-10-15T19:13:03Z</dcterms:modified>
</cp:coreProperties>
</file>